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42113" cy="98758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GA Claudia" userId="4f6279c410e0df4f" providerId="LiveId" clId="{310B614E-D633-486D-9FE9-5E57A43BBBB7}"/>
    <pc:docChg chg="modSld">
      <pc:chgData name="KIGA Claudia" userId="4f6279c410e0df4f" providerId="LiveId" clId="{310B614E-D633-486D-9FE9-5E57A43BBBB7}" dt="2024-07-15T12:58:42.566" v="2" actId="1076"/>
      <pc:docMkLst>
        <pc:docMk/>
      </pc:docMkLst>
      <pc:sldChg chg="modSp mod">
        <pc:chgData name="KIGA Claudia" userId="4f6279c410e0df4f" providerId="LiveId" clId="{310B614E-D633-486D-9FE9-5E57A43BBBB7}" dt="2024-07-15T12:58:42.566" v="2" actId="1076"/>
        <pc:sldMkLst>
          <pc:docMk/>
          <pc:sldMk cId="452205024" sldId="256"/>
        </pc:sldMkLst>
        <pc:spChg chg="mod">
          <ac:chgData name="KIGA Claudia" userId="4f6279c410e0df4f" providerId="LiveId" clId="{310B614E-D633-486D-9FE9-5E57A43BBBB7}" dt="2024-07-15T12:44:31.861" v="1" actId="113"/>
          <ac:spMkLst>
            <pc:docMk/>
            <pc:sldMk cId="452205024" sldId="256"/>
            <ac:spMk id="17" creationId="{729607E7-D57A-42EB-91E9-817D571656FA}"/>
          </ac:spMkLst>
        </pc:spChg>
        <pc:picChg chg="mod">
          <ac:chgData name="KIGA Claudia" userId="4f6279c410e0df4f" providerId="LiveId" clId="{310B614E-D633-486D-9FE9-5E57A43BBBB7}" dt="2024-07-15T12:58:42.566" v="2" actId="1076"/>
          <ac:picMkLst>
            <pc:docMk/>
            <pc:sldMk cId="452205024" sldId="256"/>
            <ac:picMk id="10" creationId="{D1E34776-65B9-440C-8A38-947BB9F2334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681CF-AB90-4F9B-A5FA-83C20FE1E4C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D13DA0D-5BD9-4D88-A9F4-465410D48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3EB815D-EBF2-494B-A081-4606F250EEDA}"/>
              </a:ext>
            </a:extLst>
          </p:cNvPr>
          <p:cNvSpPr>
            <a:spLocks noGrp="1"/>
          </p:cNvSpPr>
          <p:nvPr>
            <p:ph type="dt" sz="half" idx="10"/>
          </p:nvPr>
        </p:nvSpPr>
        <p:spPr/>
        <p:txBody>
          <a:bodyPr/>
          <a:lstStyle/>
          <a:p>
            <a:fld id="{BD0D6C89-0A50-4769-93ED-AEB6E3BC82FA}" type="datetimeFigureOut">
              <a:rPr lang="de-DE" smtClean="0"/>
              <a:t>15.07.2024</a:t>
            </a:fld>
            <a:endParaRPr lang="de-DE"/>
          </a:p>
        </p:txBody>
      </p:sp>
      <p:sp>
        <p:nvSpPr>
          <p:cNvPr id="5" name="Fußzeilenplatzhalter 4">
            <a:extLst>
              <a:ext uri="{FF2B5EF4-FFF2-40B4-BE49-F238E27FC236}">
                <a16:creationId xmlns:a16="http://schemas.microsoft.com/office/drawing/2014/main" id="{49B08E3A-007C-41D3-8CDA-D5F8D6386A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3FA211-B0BB-4B03-9795-9E448D0402AE}"/>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73765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2A9F9-3D3C-48CE-A0B6-75A75798E93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0E34EAE-459A-4C9C-BB7F-744B8E40108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4F7513-2244-4CA6-BAC8-65F022CCB017}"/>
              </a:ext>
            </a:extLst>
          </p:cNvPr>
          <p:cNvSpPr>
            <a:spLocks noGrp="1"/>
          </p:cNvSpPr>
          <p:nvPr>
            <p:ph type="dt" sz="half" idx="10"/>
          </p:nvPr>
        </p:nvSpPr>
        <p:spPr/>
        <p:txBody>
          <a:bodyPr/>
          <a:lstStyle/>
          <a:p>
            <a:fld id="{BD0D6C89-0A50-4769-93ED-AEB6E3BC82FA}" type="datetimeFigureOut">
              <a:rPr lang="de-DE" smtClean="0"/>
              <a:t>15.07.2024</a:t>
            </a:fld>
            <a:endParaRPr lang="de-DE"/>
          </a:p>
        </p:txBody>
      </p:sp>
      <p:sp>
        <p:nvSpPr>
          <p:cNvPr id="5" name="Fußzeilenplatzhalter 4">
            <a:extLst>
              <a:ext uri="{FF2B5EF4-FFF2-40B4-BE49-F238E27FC236}">
                <a16:creationId xmlns:a16="http://schemas.microsoft.com/office/drawing/2014/main" id="{0C0685E5-9164-4790-A89B-1132823197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3083684-0313-407D-9DDC-0B1904EED4DC}"/>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64421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74A5928-4CA6-4AAB-9AA2-9ACAD277F4A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0500F59-67AE-4E30-80E8-D0F7D13ACFC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C7F3D1-01DB-403B-BE12-755FFBD467C8}"/>
              </a:ext>
            </a:extLst>
          </p:cNvPr>
          <p:cNvSpPr>
            <a:spLocks noGrp="1"/>
          </p:cNvSpPr>
          <p:nvPr>
            <p:ph type="dt" sz="half" idx="10"/>
          </p:nvPr>
        </p:nvSpPr>
        <p:spPr/>
        <p:txBody>
          <a:bodyPr/>
          <a:lstStyle/>
          <a:p>
            <a:fld id="{BD0D6C89-0A50-4769-93ED-AEB6E3BC82FA}" type="datetimeFigureOut">
              <a:rPr lang="de-DE" smtClean="0"/>
              <a:t>15.07.2024</a:t>
            </a:fld>
            <a:endParaRPr lang="de-DE"/>
          </a:p>
        </p:txBody>
      </p:sp>
      <p:sp>
        <p:nvSpPr>
          <p:cNvPr id="5" name="Fußzeilenplatzhalter 4">
            <a:extLst>
              <a:ext uri="{FF2B5EF4-FFF2-40B4-BE49-F238E27FC236}">
                <a16:creationId xmlns:a16="http://schemas.microsoft.com/office/drawing/2014/main" id="{DBD52E47-74A4-4E26-A9B3-793704CACA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97F202E-9C04-4431-B00B-D764579BE8FE}"/>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16726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58ADF-E29A-45BA-915D-544F0FED78E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27AE912-9397-4FA5-A6A4-82FB00D59A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5A58F76-E60D-4BA5-AA34-28F51F2765F2}"/>
              </a:ext>
            </a:extLst>
          </p:cNvPr>
          <p:cNvSpPr>
            <a:spLocks noGrp="1"/>
          </p:cNvSpPr>
          <p:nvPr>
            <p:ph type="dt" sz="half" idx="10"/>
          </p:nvPr>
        </p:nvSpPr>
        <p:spPr/>
        <p:txBody>
          <a:bodyPr/>
          <a:lstStyle/>
          <a:p>
            <a:fld id="{BD0D6C89-0A50-4769-93ED-AEB6E3BC82FA}" type="datetimeFigureOut">
              <a:rPr lang="de-DE" smtClean="0"/>
              <a:t>15.07.2024</a:t>
            </a:fld>
            <a:endParaRPr lang="de-DE"/>
          </a:p>
        </p:txBody>
      </p:sp>
      <p:sp>
        <p:nvSpPr>
          <p:cNvPr id="5" name="Fußzeilenplatzhalter 4">
            <a:extLst>
              <a:ext uri="{FF2B5EF4-FFF2-40B4-BE49-F238E27FC236}">
                <a16:creationId xmlns:a16="http://schemas.microsoft.com/office/drawing/2014/main" id="{1353D27C-793F-4751-90CF-6F428D46C20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BC1F72-2E99-4C5B-A1A3-AF87591F5DFD}"/>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47986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EE20E-B42C-46F1-836D-8B5F784B78E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EE17E17-2752-46FE-9EE0-5DF4444C6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55AEC0B-7518-4119-953B-7BF01A7D4CC1}"/>
              </a:ext>
            </a:extLst>
          </p:cNvPr>
          <p:cNvSpPr>
            <a:spLocks noGrp="1"/>
          </p:cNvSpPr>
          <p:nvPr>
            <p:ph type="dt" sz="half" idx="10"/>
          </p:nvPr>
        </p:nvSpPr>
        <p:spPr/>
        <p:txBody>
          <a:bodyPr/>
          <a:lstStyle/>
          <a:p>
            <a:fld id="{BD0D6C89-0A50-4769-93ED-AEB6E3BC82FA}" type="datetimeFigureOut">
              <a:rPr lang="de-DE" smtClean="0"/>
              <a:t>15.07.2024</a:t>
            </a:fld>
            <a:endParaRPr lang="de-DE"/>
          </a:p>
        </p:txBody>
      </p:sp>
      <p:sp>
        <p:nvSpPr>
          <p:cNvPr id="5" name="Fußzeilenplatzhalter 4">
            <a:extLst>
              <a:ext uri="{FF2B5EF4-FFF2-40B4-BE49-F238E27FC236}">
                <a16:creationId xmlns:a16="http://schemas.microsoft.com/office/drawing/2014/main" id="{78F690F3-18CF-4ACC-ABAA-13AB1FCD44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64A56E-2271-4E53-8D2E-4DB3774FEB31}"/>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8954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61B1B-FA3E-44E1-B93C-473E4AB43EF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2613E9F-D8BE-4981-9780-6AFEE3DE30F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0B45D0D-67DE-497F-BA75-707B11A2CDD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48890E5-4DBC-497A-97B2-5D46B8313D51}"/>
              </a:ext>
            </a:extLst>
          </p:cNvPr>
          <p:cNvSpPr>
            <a:spLocks noGrp="1"/>
          </p:cNvSpPr>
          <p:nvPr>
            <p:ph type="dt" sz="half" idx="10"/>
          </p:nvPr>
        </p:nvSpPr>
        <p:spPr/>
        <p:txBody>
          <a:bodyPr/>
          <a:lstStyle/>
          <a:p>
            <a:fld id="{BD0D6C89-0A50-4769-93ED-AEB6E3BC82FA}" type="datetimeFigureOut">
              <a:rPr lang="de-DE" smtClean="0"/>
              <a:t>15.07.2024</a:t>
            </a:fld>
            <a:endParaRPr lang="de-DE"/>
          </a:p>
        </p:txBody>
      </p:sp>
      <p:sp>
        <p:nvSpPr>
          <p:cNvPr id="6" name="Fußzeilenplatzhalter 5">
            <a:extLst>
              <a:ext uri="{FF2B5EF4-FFF2-40B4-BE49-F238E27FC236}">
                <a16:creationId xmlns:a16="http://schemas.microsoft.com/office/drawing/2014/main" id="{8FD81BC6-0956-4131-A814-DE17C0E9F5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4998563-E0EF-4852-A5AC-139E71AA196B}"/>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16754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8BFDB-E2FC-471F-A3E5-CA405C7C986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648A3DB-159F-4191-A65B-38BFA97C6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5FB9904-24B4-4805-BF7A-4DEBB502304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691D3DA-C26B-48BB-928B-48B4DC86E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87FB98C-2467-4C11-A43F-B5CC463C119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B2A8442-7972-48DE-8B76-B0CD04EA479C}"/>
              </a:ext>
            </a:extLst>
          </p:cNvPr>
          <p:cNvSpPr>
            <a:spLocks noGrp="1"/>
          </p:cNvSpPr>
          <p:nvPr>
            <p:ph type="dt" sz="half" idx="10"/>
          </p:nvPr>
        </p:nvSpPr>
        <p:spPr/>
        <p:txBody>
          <a:bodyPr/>
          <a:lstStyle/>
          <a:p>
            <a:fld id="{BD0D6C89-0A50-4769-93ED-AEB6E3BC82FA}" type="datetimeFigureOut">
              <a:rPr lang="de-DE" smtClean="0"/>
              <a:t>15.07.2024</a:t>
            </a:fld>
            <a:endParaRPr lang="de-DE"/>
          </a:p>
        </p:txBody>
      </p:sp>
      <p:sp>
        <p:nvSpPr>
          <p:cNvPr id="8" name="Fußzeilenplatzhalter 7">
            <a:extLst>
              <a:ext uri="{FF2B5EF4-FFF2-40B4-BE49-F238E27FC236}">
                <a16:creationId xmlns:a16="http://schemas.microsoft.com/office/drawing/2014/main" id="{24BBE515-2C47-4503-B9D8-F0E4E404701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E672C3B-1437-40D7-9F22-6BF48A708C0D}"/>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97565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A018C-421F-45C5-875C-B0030143C15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3201FC2-0A6C-434A-8C74-7BFFD04086D2}"/>
              </a:ext>
            </a:extLst>
          </p:cNvPr>
          <p:cNvSpPr>
            <a:spLocks noGrp="1"/>
          </p:cNvSpPr>
          <p:nvPr>
            <p:ph type="dt" sz="half" idx="10"/>
          </p:nvPr>
        </p:nvSpPr>
        <p:spPr/>
        <p:txBody>
          <a:bodyPr/>
          <a:lstStyle/>
          <a:p>
            <a:fld id="{BD0D6C89-0A50-4769-93ED-AEB6E3BC82FA}" type="datetimeFigureOut">
              <a:rPr lang="de-DE" smtClean="0"/>
              <a:t>15.07.2024</a:t>
            </a:fld>
            <a:endParaRPr lang="de-DE"/>
          </a:p>
        </p:txBody>
      </p:sp>
      <p:sp>
        <p:nvSpPr>
          <p:cNvPr id="4" name="Fußzeilenplatzhalter 3">
            <a:extLst>
              <a:ext uri="{FF2B5EF4-FFF2-40B4-BE49-F238E27FC236}">
                <a16:creationId xmlns:a16="http://schemas.microsoft.com/office/drawing/2014/main" id="{0A7277CB-2BE1-4ED7-99D3-CDAAF8676BE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E1248C1-5720-4952-942E-4DA79766B560}"/>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89426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4ADFEAF-8845-4114-AE3E-A545B63FB863}"/>
              </a:ext>
            </a:extLst>
          </p:cNvPr>
          <p:cNvSpPr>
            <a:spLocks noGrp="1"/>
          </p:cNvSpPr>
          <p:nvPr>
            <p:ph type="dt" sz="half" idx="10"/>
          </p:nvPr>
        </p:nvSpPr>
        <p:spPr/>
        <p:txBody>
          <a:bodyPr/>
          <a:lstStyle/>
          <a:p>
            <a:fld id="{BD0D6C89-0A50-4769-93ED-AEB6E3BC82FA}" type="datetimeFigureOut">
              <a:rPr lang="de-DE" smtClean="0"/>
              <a:t>15.07.2024</a:t>
            </a:fld>
            <a:endParaRPr lang="de-DE"/>
          </a:p>
        </p:txBody>
      </p:sp>
      <p:sp>
        <p:nvSpPr>
          <p:cNvPr id="3" name="Fußzeilenplatzhalter 2">
            <a:extLst>
              <a:ext uri="{FF2B5EF4-FFF2-40B4-BE49-F238E27FC236}">
                <a16:creationId xmlns:a16="http://schemas.microsoft.com/office/drawing/2014/main" id="{5F292FE1-52B4-41F9-8962-C79B6F60E0E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8D3A5C0-CB03-45AA-BCE0-CF7A8E6B9A6B}"/>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89336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CDB63-DA06-48F2-8685-36D846D5E59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68BB165-1C17-4E64-847D-A4E37D357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60ACA07-62E3-4569-B028-5C92B408D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BD33BB-227F-49DE-8EB4-EEFD809E724B}"/>
              </a:ext>
            </a:extLst>
          </p:cNvPr>
          <p:cNvSpPr>
            <a:spLocks noGrp="1"/>
          </p:cNvSpPr>
          <p:nvPr>
            <p:ph type="dt" sz="half" idx="10"/>
          </p:nvPr>
        </p:nvSpPr>
        <p:spPr/>
        <p:txBody>
          <a:bodyPr/>
          <a:lstStyle/>
          <a:p>
            <a:fld id="{BD0D6C89-0A50-4769-93ED-AEB6E3BC82FA}" type="datetimeFigureOut">
              <a:rPr lang="de-DE" smtClean="0"/>
              <a:t>15.07.2024</a:t>
            </a:fld>
            <a:endParaRPr lang="de-DE"/>
          </a:p>
        </p:txBody>
      </p:sp>
      <p:sp>
        <p:nvSpPr>
          <p:cNvPr id="6" name="Fußzeilenplatzhalter 5">
            <a:extLst>
              <a:ext uri="{FF2B5EF4-FFF2-40B4-BE49-F238E27FC236}">
                <a16:creationId xmlns:a16="http://schemas.microsoft.com/office/drawing/2014/main" id="{38F19032-2D80-43A2-A6B8-DC5FE212128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2B08CD5-EEC5-4811-9291-126E1AD14634}"/>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14557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30281-9491-4143-8B29-5B3DE7E1E3A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C2239CB-BA2A-4CAA-BA5A-D67B2F6B7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B0B2950-84DB-4B78-BBBF-C54547FAA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E37798-40D5-4AAD-847B-6E1C46E5D9A7}"/>
              </a:ext>
            </a:extLst>
          </p:cNvPr>
          <p:cNvSpPr>
            <a:spLocks noGrp="1"/>
          </p:cNvSpPr>
          <p:nvPr>
            <p:ph type="dt" sz="half" idx="10"/>
          </p:nvPr>
        </p:nvSpPr>
        <p:spPr/>
        <p:txBody>
          <a:bodyPr/>
          <a:lstStyle/>
          <a:p>
            <a:fld id="{BD0D6C89-0A50-4769-93ED-AEB6E3BC82FA}" type="datetimeFigureOut">
              <a:rPr lang="de-DE" smtClean="0"/>
              <a:t>15.07.2024</a:t>
            </a:fld>
            <a:endParaRPr lang="de-DE"/>
          </a:p>
        </p:txBody>
      </p:sp>
      <p:sp>
        <p:nvSpPr>
          <p:cNvPr id="6" name="Fußzeilenplatzhalter 5">
            <a:extLst>
              <a:ext uri="{FF2B5EF4-FFF2-40B4-BE49-F238E27FC236}">
                <a16:creationId xmlns:a16="http://schemas.microsoft.com/office/drawing/2014/main" id="{F13FF752-C27D-4492-891A-8374ECDA01C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687D94A-9B89-4852-8D36-65A210854954}"/>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39273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C2A7833-C061-481D-9088-1B45763AF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427DED3-67EE-4B02-9D3A-C0E58CB1A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6BE9093-6110-4F0C-8AFE-0C4F4EB82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D6C89-0A50-4769-93ED-AEB6E3BC82FA}" type="datetimeFigureOut">
              <a:rPr lang="de-DE" smtClean="0"/>
              <a:t>15.07.2024</a:t>
            </a:fld>
            <a:endParaRPr lang="de-DE"/>
          </a:p>
        </p:txBody>
      </p:sp>
      <p:sp>
        <p:nvSpPr>
          <p:cNvPr id="5" name="Fußzeilenplatzhalter 4">
            <a:extLst>
              <a:ext uri="{FF2B5EF4-FFF2-40B4-BE49-F238E27FC236}">
                <a16:creationId xmlns:a16="http://schemas.microsoft.com/office/drawing/2014/main" id="{6BEA483D-AF2B-4782-9A45-012A8A6961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2B8FCDF-3663-4A77-BC8D-1693ED78D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644DF-6334-426D-AA35-6F26B6EA6FE4}" type="slidenum">
              <a:rPr lang="de-DE" smtClean="0"/>
              <a:t>‹Nr.›</a:t>
            </a:fld>
            <a:endParaRPr lang="de-DE"/>
          </a:p>
        </p:txBody>
      </p:sp>
    </p:spTree>
    <p:extLst>
      <p:ext uri="{BB962C8B-B14F-4D97-AF65-F5344CB8AC3E}">
        <p14:creationId xmlns:p14="http://schemas.microsoft.com/office/powerpoint/2010/main" val="44955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vgsilh.com/de/image/159868.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0C5F38D-E47F-47D6-8917-18C7C6D4AFF7}"/>
              </a:ext>
            </a:extLst>
          </p:cNvPr>
          <p:cNvSpPr txBox="1"/>
          <p:nvPr/>
        </p:nvSpPr>
        <p:spPr>
          <a:xfrm>
            <a:off x="607220" y="123539"/>
            <a:ext cx="10151268" cy="954107"/>
          </a:xfrm>
          <a:prstGeom prst="rect">
            <a:avLst/>
          </a:prstGeom>
          <a:noFill/>
        </p:spPr>
        <p:txBody>
          <a:bodyPr wrap="square" rtlCol="0">
            <a:spAutoFit/>
          </a:bodyPr>
          <a:lstStyle/>
          <a:p>
            <a:pPr algn="ctr"/>
            <a:r>
              <a:rPr lang="de-DE" sz="3600" dirty="0"/>
              <a:t>D240 – Riesen und Elfen</a:t>
            </a:r>
          </a:p>
          <a:p>
            <a:pPr algn="ctr"/>
            <a:r>
              <a:rPr lang="de-DE" sz="2000" dirty="0"/>
              <a:t>Wochenrückblick KW 27</a:t>
            </a:r>
          </a:p>
        </p:txBody>
      </p:sp>
      <p:sp>
        <p:nvSpPr>
          <p:cNvPr id="13" name="Textfeld 12">
            <a:extLst>
              <a:ext uri="{FF2B5EF4-FFF2-40B4-BE49-F238E27FC236}">
                <a16:creationId xmlns:a16="http://schemas.microsoft.com/office/drawing/2014/main" id="{62FE0341-ABD5-40BF-ABB0-8890D626CD67}"/>
              </a:ext>
            </a:extLst>
          </p:cNvPr>
          <p:cNvSpPr txBox="1"/>
          <p:nvPr/>
        </p:nvSpPr>
        <p:spPr>
          <a:xfrm>
            <a:off x="707232" y="5034023"/>
            <a:ext cx="3064669" cy="369332"/>
          </a:xfrm>
          <a:prstGeom prst="rect">
            <a:avLst/>
          </a:prstGeom>
          <a:noFill/>
        </p:spPr>
        <p:txBody>
          <a:bodyPr wrap="square" rtlCol="0">
            <a:spAutoFit/>
          </a:bodyPr>
          <a:lstStyle/>
          <a:p>
            <a:endParaRPr lang="de-DE" dirty="0"/>
          </a:p>
        </p:txBody>
      </p:sp>
      <p:sp>
        <p:nvSpPr>
          <p:cNvPr id="2" name="Textfeld 1">
            <a:extLst>
              <a:ext uri="{FF2B5EF4-FFF2-40B4-BE49-F238E27FC236}">
                <a16:creationId xmlns:a16="http://schemas.microsoft.com/office/drawing/2014/main" id="{EFCBD901-8F59-4B3E-8D42-14B457940CAB}"/>
              </a:ext>
            </a:extLst>
          </p:cNvPr>
          <p:cNvSpPr txBox="1"/>
          <p:nvPr/>
        </p:nvSpPr>
        <p:spPr>
          <a:xfrm>
            <a:off x="3993356" y="1928813"/>
            <a:ext cx="7036594" cy="369332"/>
          </a:xfrm>
          <a:prstGeom prst="rect">
            <a:avLst/>
          </a:prstGeom>
          <a:noFill/>
        </p:spPr>
        <p:txBody>
          <a:bodyPr wrap="square" rtlCol="0">
            <a:spAutoFit/>
          </a:bodyPr>
          <a:lstStyle/>
          <a:p>
            <a:r>
              <a:rPr lang="de-DE" dirty="0"/>
              <a:t> </a:t>
            </a:r>
          </a:p>
        </p:txBody>
      </p:sp>
      <p:pic>
        <p:nvPicPr>
          <p:cNvPr id="10" name="Grafik 9">
            <a:extLst>
              <a:ext uri="{FF2B5EF4-FFF2-40B4-BE49-F238E27FC236}">
                <a16:creationId xmlns:a16="http://schemas.microsoft.com/office/drawing/2014/main" id="{D1E34776-65B9-440C-8A38-947BB9F23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95" y="1823977"/>
            <a:ext cx="3181351" cy="2386013"/>
          </a:xfrm>
          <a:prstGeom prst="rect">
            <a:avLst/>
          </a:prstGeom>
        </p:spPr>
      </p:pic>
      <p:pic>
        <p:nvPicPr>
          <p:cNvPr id="12" name="Grafik 11">
            <a:extLst>
              <a:ext uri="{FF2B5EF4-FFF2-40B4-BE49-F238E27FC236}">
                <a16:creationId xmlns:a16="http://schemas.microsoft.com/office/drawing/2014/main" id="{B20D9150-4A98-441E-B61C-21626ECDF400}"/>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31742" y="4699695"/>
            <a:ext cx="978527" cy="1407320"/>
          </a:xfrm>
          <a:prstGeom prst="rect">
            <a:avLst/>
          </a:prstGeom>
        </p:spPr>
      </p:pic>
      <p:sp>
        <p:nvSpPr>
          <p:cNvPr id="14" name="AutoShape 6">
            <a:extLst>
              <a:ext uri="{FF2B5EF4-FFF2-40B4-BE49-F238E27FC236}">
                <a16:creationId xmlns:a16="http://schemas.microsoft.com/office/drawing/2014/main" id="{4C2845FA-EEC2-4583-86EC-1937696223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6" name="Grafik 15">
            <a:extLst>
              <a:ext uri="{FF2B5EF4-FFF2-40B4-BE49-F238E27FC236}">
                <a16:creationId xmlns:a16="http://schemas.microsoft.com/office/drawing/2014/main" id="{76312F31-906A-48A1-8F5F-A2C68D71D5C7}"/>
              </a:ext>
            </a:extLst>
          </p:cNvPr>
          <p:cNvPicPr>
            <a:picLocks noChangeAspect="1"/>
          </p:cNvPicPr>
          <p:nvPr/>
        </p:nvPicPr>
        <p:blipFill>
          <a:blip r:embed="rId5"/>
          <a:stretch>
            <a:fillRect/>
          </a:stretch>
        </p:blipFill>
        <p:spPr>
          <a:xfrm>
            <a:off x="2206516" y="4662654"/>
            <a:ext cx="775078" cy="1112069"/>
          </a:xfrm>
          <a:prstGeom prst="rect">
            <a:avLst/>
          </a:prstGeom>
        </p:spPr>
      </p:pic>
      <p:sp>
        <p:nvSpPr>
          <p:cNvPr id="17" name="Textfeld 16">
            <a:extLst>
              <a:ext uri="{FF2B5EF4-FFF2-40B4-BE49-F238E27FC236}">
                <a16:creationId xmlns:a16="http://schemas.microsoft.com/office/drawing/2014/main" id="{729607E7-D57A-42EB-91E9-817D571656FA}"/>
              </a:ext>
            </a:extLst>
          </p:cNvPr>
          <p:cNvSpPr txBox="1"/>
          <p:nvPr/>
        </p:nvSpPr>
        <p:spPr>
          <a:xfrm>
            <a:off x="4255687" y="1700213"/>
            <a:ext cx="7057861" cy="5078313"/>
          </a:xfrm>
          <a:prstGeom prst="rect">
            <a:avLst/>
          </a:prstGeom>
          <a:noFill/>
        </p:spPr>
        <p:txBody>
          <a:bodyPr wrap="square" rtlCol="0">
            <a:spAutoFit/>
          </a:bodyPr>
          <a:lstStyle/>
          <a:p>
            <a:r>
              <a:rPr lang="de-DE" dirty="0"/>
              <a:t>Bei einer Wimmelbuch-Betrachtung gibt es viel zu entdecken und zu erzählen. Die vom Familientag übrig gebliebenen Märchen-Seiten wurden direkt für den Deutschkurs wiederverwendet und eigneten sich hervorragend um </a:t>
            </a:r>
            <a:r>
              <a:rPr lang="de-DE" b="1" dirty="0"/>
              <a:t>Gelerntes zu vertiefen und Wissen zu erweitern</a:t>
            </a:r>
            <a:r>
              <a:rPr lang="de-DE" dirty="0"/>
              <a:t>. Warum hält Hänsel denn einen Knochen aus dem Käfig? In jeder einzelnen Szene lässt sich eine Geschichte in der Geschichte finden und die Komplexität der Geschichte kann Schritt für Schritt erarbeitet werden.</a:t>
            </a:r>
          </a:p>
          <a:p>
            <a:endParaRPr lang="de-DE" dirty="0"/>
          </a:p>
          <a:p>
            <a:r>
              <a:rPr lang="de-DE" dirty="0"/>
              <a:t>Im Anschluss wurde noch das passende Lied von Hänsel und Gretel gesungen. Die Kinder erkannten die Geschichte im Text und wünschten sich mehrmalige Wiederholungen.</a:t>
            </a:r>
          </a:p>
          <a:p>
            <a:endParaRPr lang="de-DE" dirty="0"/>
          </a:p>
          <a:p>
            <a:r>
              <a:rPr lang="de-DE" b="0" i="0" dirty="0">
                <a:solidFill>
                  <a:srgbClr val="202124"/>
                </a:solidFill>
                <a:effectLst/>
                <a:latin typeface="Google Sans"/>
              </a:rPr>
              <a:t>Musikalische Angebote unterstützen die</a:t>
            </a:r>
            <a:r>
              <a:rPr lang="de-DE" b="1" i="0" dirty="0">
                <a:solidFill>
                  <a:srgbClr val="202124"/>
                </a:solidFill>
                <a:effectLst/>
                <a:latin typeface="Google Sans"/>
              </a:rPr>
              <a:t> </a:t>
            </a:r>
            <a:r>
              <a:rPr lang="de-DE" b="1" i="0" dirty="0">
                <a:solidFill>
                  <a:srgbClr val="040C28"/>
                </a:solidFill>
                <a:effectLst/>
                <a:latin typeface="Google Sans"/>
              </a:rPr>
              <a:t>Wortschatzerweiterung</a:t>
            </a:r>
            <a:r>
              <a:rPr lang="de-DE" b="0" i="0" dirty="0">
                <a:solidFill>
                  <a:srgbClr val="202124"/>
                </a:solidFill>
                <a:effectLst/>
                <a:latin typeface="Google Sans"/>
              </a:rPr>
              <a:t>, denn durch Rhythmus, Betonung und Sprechpausen können Kinder Wörter im Sprachstrom leichter erkennen und erlernen. Melodien und Rhythmen fördern auch die sogenannte phonologische Bewusstheit.</a:t>
            </a:r>
            <a:endParaRPr lang="de-DE" dirty="0"/>
          </a:p>
          <a:p>
            <a:endParaRPr lang="de-DE" dirty="0"/>
          </a:p>
          <a:p>
            <a:endParaRPr lang="de-DE" dirty="0"/>
          </a:p>
        </p:txBody>
      </p:sp>
    </p:spTree>
    <p:extLst>
      <p:ext uri="{BB962C8B-B14F-4D97-AF65-F5344CB8AC3E}">
        <p14:creationId xmlns:p14="http://schemas.microsoft.com/office/powerpoint/2010/main" val="4522050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Words>
  <Application>Microsoft Office PowerPoint</Application>
  <PresentationFormat>Breitbild</PresentationFormat>
  <Paragraphs>8</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Google Sans</vt:lpstr>
      <vt:lpstr>Office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KIGA Claudia</dc:creator>
  <cp:lastModifiedBy>KIGA Claudia</cp:lastModifiedBy>
  <cp:revision>25</cp:revision>
  <cp:lastPrinted>2024-07-11T09:33:52Z</cp:lastPrinted>
  <dcterms:created xsi:type="dcterms:W3CDTF">2024-04-22T12:44:39Z</dcterms:created>
  <dcterms:modified xsi:type="dcterms:W3CDTF">2024-07-15T12:58:58Z</dcterms:modified>
</cp:coreProperties>
</file>