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47CDD47-4273-46D9-8148-1EEDCB08FD26}" type="datetimeFigureOut">
              <a:rPr lang="de-DE" smtClean="0"/>
              <a:pPr/>
              <a:t>08.01.2025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3ACBD-B8DB-4AB2-A8A7-F302A28A5D8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CDD47-4273-46D9-8148-1EEDCB08FD26}" type="datetimeFigureOut">
              <a:rPr lang="de-DE" smtClean="0"/>
              <a:pPr/>
              <a:t>08.01.2025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3ACBD-B8DB-4AB2-A8A7-F302A28A5D8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Geschenke – Endspurt!</a:t>
            </a:r>
            <a:br>
              <a:rPr lang="de-DE" b="1" dirty="0" smtClean="0">
                <a:latin typeface="Arial" pitchFamily="34" charset="0"/>
                <a:cs typeface="Arial" pitchFamily="34" charset="0"/>
              </a:rPr>
            </a:br>
            <a:r>
              <a:rPr lang="de-DE" sz="2700" b="1" dirty="0" smtClean="0">
                <a:latin typeface="Arial" pitchFamily="34" charset="0"/>
                <a:cs typeface="Arial" pitchFamily="34" charset="0"/>
              </a:rPr>
              <a:t>Wochenrückblick vom 16.12. bis 20.12.2024</a:t>
            </a:r>
            <a:endParaRPr lang="de-DE" sz="2700" b="1" dirty="0">
              <a:latin typeface="Arial" pitchFamily="34" charset="0"/>
              <a:cs typeface="Arial" pitchFamily="34" charset="0"/>
            </a:endParaRPr>
          </a:p>
        </p:txBody>
      </p:sp>
      <p:pic>
        <p:nvPicPr>
          <p:cNvPr id="6" name="Grafik 5" descr="IMG_2910 (2).jpg"/>
          <p:cNvPicPr>
            <a:picLocks noChangeAspect="1"/>
          </p:cNvPicPr>
          <p:nvPr/>
        </p:nvPicPr>
        <p:blipFill>
          <a:blip r:embed="rId2" cstate="print"/>
          <a:stretch>
            <a:fillRect/>
          </a:stretch>
        </p:blipFill>
        <p:spPr>
          <a:xfrm>
            <a:off x="395536" y="1484784"/>
            <a:ext cx="1815666" cy="2420888"/>
          </a:xfrm>
          <a:prstGeom prst="rect">
            <a:avLst/>
          </a:prstGeom>
        </p:spPr>
      </p:pic>
      <p:pic>
        <p:nvPicPr>
          <p:cNvPr id="7" name="Grafik 6" descr="IMG_2912 (2).jpg"/>
          <p:cNvPicPr>
            <a:picLocks noChangeAspect="1"/>
          </p:cNvPicPr>
          <p:nvPr/>
        </p:nvPicPr>
        <p:blipFill>
          <a:blip r:embed="rId3" cstate="print"/>
          <a:stretch>
            <a:fillRect/>
          </a:stretch>
        </p:blipFill>
        <p:spPr>
          <a:xfrm>
            <a:off x="2339752" y="1484784"/>
            <a:ext cx="1836204" cy="2448272"/>
          </a:xfrm>
          <a:prstGeom prst="rect">
            <a:avLst/>
          </a:prstGeom>
        </p:spPr>
      </p:pic>
      <p:pic>
        <p:nvPicPr>
          <p:cNvPr id="8" name="Grafik 7" descr="IMG_2960 (2).jpg"/>
          <p:cNvPicPr>
            <a:picLocks noChangeAspect="1"/>
          </p:cNvPicPr>
          <p:nvPr/>
        </p:nvPicPr>
        <p:blipFill>
          <a:blip r:embed="rId4" cstate="print"/>
          <a:stretch>
            <a:fillRect/>
          </a:stretch>
        </p:blipFill>
        <p:spPr>
          <a:xfrm>
            <a:off x="4355976" y="1484784"/>
            <a:ext cx="1836204" cy="2448272"/>
          </a:xfrm>
          <a:prstGeom prst="rect">
            <a:avLst/>
          </a:prstGeom>
        </p:spPr>
      </p:pic>
      <p:pic>
        <p:nvPicPr>
          <p:cNvPr id="9" name="Grafik 8" descr="IMG_2965 (2).jpg"/>
          <p:cNvPicPr>
            <a:picLocks noChangeAspect="1"/>
          </p:cNvPicPr>
          <p:nvPr/>
        </p:nvPicPr>
        <p:blipFill>
          <a:blip r:embed="rId5" cstate="print"/>
          <a:stretch>
            <a:fillRect/>
          </a:stretch>
        </p:blipFill>
        <p:spPr>
          <a:xfrm>
            <a:off x="179512" y="4149080"/>
            <a:ext cx="2459765" cy="1844824"/>
          </a:xfrm>
          <a:prstGeom prst="rect">
            <a:avLst/>
          </a:prstGeom>
        </p:spPr>
      </p:pic>
      <p:sp>
        <p:nvSpPr>
          <p:cNvPr id="10" name="Textfeld 9"/>
          <p:cNvSpPr txBox="1"/>
          <p:nvPr/>
        </p:nvSpPr>
        <p:spPr>
          <a:xfrm>
            <a:off x="2843808" y="4437112"/>
            <a:ext cx="6220677" cy="2031325"/>
          </a:xfrm>
          <a:prstGeom prst="rect">
            <a:avLst/>
          </a:prstGeom>
          <a:noFill/>
        </p:spPr>
        <p:txBody>
          <a:bodyPr wrap="square" rtlCol="0">
            <a:spAutoFit/>
          </a:bodyPr>
          <a:lstStyle/>
          <a:p>
            <a:r>
              <a:rPr lang="de-DE" dirty="0" smtClean="0">
                <a:latin typeface="Arial" pitchFamily="34" charset="0"/>
                <a:cs typeface="Arial" pitchFamily="34" charset="0"/>
              </a:rPr>
              <a:t>Letzte KiTa-Woche in diesem Jahr und die Weihnachts-</a:t>
            </a:r>
          </a:p>
          <a:p>
            <a:r>
              <a:rPr lang="de-DE" dirty="0" err="1" smtClean="0">
                <a:latin typeface="Arial" pitchFamily="34" charset="0"/>
                <a:cs typeface="Arial" pitchFamily="34" charset="0"/>
              </a:rPr>
              <a:t>geschenke</a:t>
            </a:r>
            <a:r>
              <a:rPr lang="de-DE" dirty="0" smtClean="0">
                <a:latin typeface="Arial" pitchFamily="34" charset="0"/>
                <a:cs typeface="Arial" pitchFamily="34" charset="0"/>
              </a:rPr>
              <a:t> für die Eltern waren noch nicht fertig. Somit waren alle Riesen nochmals gefordert, sich um die Fertigstellung zu kümmern.  Einzelne Türschilder musste noch mit Farbe verziert und dann mit Lack versiegelt werden. Alles gut zu schaffen, wenn man sich die not-wendige Zeit dafür nahm. </a:t>
            </a:r>
            <a:endParaRPr lang="de-DE" dirty="0">
              <a:latin typeface="Arial" pitchFamily="34" charset="0"/>
              <a:cs typeface="Arial" pitchFamily="34" charset="0"/>
            </a:endParaRPr>
          </a:p>
        </p:txBody>
      </p:sp>
      <p:sp>
        <p:nvSpPr>
          <p:cNvPr id="11" name="Textfeld 10"/>
          <p:cNvSpPr txBox="1"/>
          <p:nvPr/>
        </p:nvSpPr>
        <p:spPr>
          <a:xfrm>
            <a:off x="6300192" y="1484784"/>
            <a:ext cx="2860983" cy="2862322"/>
          </a:xfrm>
          <a:prstGeom prst="rect">
            <a:avLst/>
          </a:prstGeom>
          <a:noFill/>
        </p:spPr>
        <p:txBody>
          <a:bodyPr wrap="square" rtlCol="0">
            <a:spAutoFit/>
          </a:bodyPr>
          <a:lstStyle/>
          <a:p>
            <a:r>
              <a:rPr lang="de-DE" b="1" dirty="0" smtClean="0">
                <a:latin typeface="Arial" pitchFamily="34" charset="0"/>
                <a:cs typeface="Arial" pitchFamily="34" charset="0"/>
              </a:rPr>
              <a:t>Die Fähigkeit und </a:t>
            </a:r>
            <a:r>
              <a:rPr lang="de-DE" b="1" dirty="0" err="1" smtClean="0">
                <a:latin typeface="Arial" pitchFamily="34" charset="0"/>
                <a:cs typeface="Arial" pitchFamily="34" charset="0"/>
              </a:rPr>
              <a:t>Be</a:t>
            </a:r>
            <a:r>
              <a:rPr lang="de-DE" b="1" dirty="0" smtClean="0">
                <a:latin typeface="Arial" pitchFamily="34" charset="0"/>
                <a:cs typeface="Arial" pitchFamily="34" charset="0"/>
              </a:rPr>
              <a:t>-reitschaft zur </a:t>
            </a:r>
            <a:r>
              <a:rPr lang="de-DE" b="1" dirty="0" err="1" smtClean="0">
                <a:latin typeface="Arial" pitchFamily="34" charset="0"/>
                <a:cs typeface="Arial" pitchFamily="34" charset="0"/>
              </a:rPr>
              <a:t>Verant-wortungsübernahme</a:t>
            </a:r>
            <a:r>
              <a:rPr lang="de-DE" b="1" dirty="0" smtClean="0">
                <a:latin typeface="Arial" pitchFamily="34" charset="0"/>
                <a:cs typeface="Arial" pitchFamily="34" charset="0"/>
              </a:rPr>
              <a:t> </a:t>
            </a:r>
          </a:p>
          <a:p>
            <a:r>
              <a:rPr lang="de-DE" b="1" dirty="0" smtClean="0">
                <a:latin typeface="Arial" pitchFamily="34" charset="0"/>
                <a:cs typeface="Arial" pitchFamily="34" charset="0"/>
              </a:rPr>
              <a:t>wird gelernt, wenn </a:t>
            </a:r>
          </a:p>
          <a:p>
            <a:r>
              <a:rPr lang="de-DE" b="1" dirty="0" smtClean="0">
                <a:latin typeface="Arial" pitchFamily="34" charset="0"/>
                <a:cs typeface="Arial" pitchFamily="34" charset="0"/>
              </a:rPr>
              <a:t>Kinder tatsächlich </a:t>
            </a:r>
            <a:r>
              <a:rPr lang="de-DE" b="1" dirty="0" err="1" smtClean="0">
                <a:latin typeface="Arial" pitchFamily="34" charset="0"/>
                <a:cs typeface="Arial" pitchFamily="34" charset="0"/>
              </a:rPr>
              <a:t>ge</a:t>
            </a:r>
            <a:r>
              <a:rPr lang="de-DE" b="1" dirty="0" smtClean="0">
                <a:latin typeface="Arial" pitchFamily="34" charset="0"/>
                <a:cs typeface="Arial" pitchFamily="34" charset="0"/>
              </a:rPr>
              <a:t>-</a:t>
            </a:r>
          </a:p>
          <a:p>
            <a:r>
              <a:rPr lang="de-DE" b="1" dirty="0" smtClean="0">
                <a:latin typeface="Arial" pitchFamily="34" charset="0"/>
                <a:cs typeface="Arial" pitchFamily="34" charset="0"/>
              </a:rPr>
              <a:t>fordert sind eigen-ständig die </a:t>
            </a:r>
            <a:r>
              <a:rPr lang="de-DE" b="1" dirty="0" err="1" smtClean="0">
                <a:latin typeface="Arial" pitchFamily="34" charset="0"/>
                <a:cs typeface="Arial" pitchFamily="34" charset="0"/>
              </a:rPr>
              <a:t>Verant-wortung</a:t>
            </a:r>
            <a:r>
              <a:rPr lang="de-DE" b="1" dirty="0" smtClean="0">
                <a:latin typeface="Arial" pitchFamily="34" charset="0"/>
                <a:cs typeface="Arial" pitchFamily="34" charset="0"/>
              </a:rPr>
              <a:t> für ihr</a:t>
            </a:r>
          </a:p>
          <a:p>
            <a:r>
              <a:rPr lang="de-DE" b="1" dirty="0" smtClean="0">
                <a:latin typeface="Arial" pitchFamily="34" charset="0"/>
                <a:cs typeface="Arial" pitchFamily="34" charset="0"/>
              </a:rPr>
              <a:t>Handeln zu über-nehmen.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984 (2).jpg"/>
          <p:cNvPicPr>
            <a:picLocks noChangeAspect="1"/>
          </p:cNvPicPr>
          <p:nvPr/>
        </p:nvPicPr>
        <p:blipFill>
          <a:blip r:embed="rId2" cstate="print"/>
          <a:stretch>
            <a:fillRect/>
          </a:stretch>
        </p:blipFill>
        <p:spPr>
          <a:xfrm>
            <a:off x="179512" y="332656"/>
            <a:ext cx="3264362" cy="2448272"/>
          </a:xfrm>
          <a:prstGeom prst="rect">
            <a:avLst/>
          </a:prstGeom>
        </p:spPr>
      </p:pic>
      <p:pic>
        <p:nvPicPr>
          <p:cNvPr id="3" name="Grafik 2" descr="IMG_2985 (2).jpg"/>
          <p:cNvPicPr>
            <a:picLocks noChangeAspect="1"/>
          </p:cNvPicPr>
          <p:nvPr/>
        </p:nvPicPr>
        <p:blipFill>
          <a:blip r:embed="rId3" cstate="print"/>
          <a:stretch>
            <a:fillRect/>
          </a:stretch>
        </p:blipFill>
        <p:spPr>
          <a:xfrm>
            <a:off x="3635896" y="332656"/>
            <a:ext cx="3168353" cy="2376264"/>
          </a:xfrm>
          <a:prstGeom prst="rect">
            <a:avLst/>
          </a:prstGeom>
        </p:spPr>
      </p:pic>
      <p:pic>
        <p:nvPicPr>
          <p:cNvPr id="4" name="Grafik 3" descr="IMG_2991 (2).jpg"/>
          <p:cNvPicPr>
            <a:picLocks noChangeAspect="1"/>
          </p:cNvPicPr>
          <p:nvPr/>
        </p:nvPicPr>
        <p:blipFill>
          <a:blip r:embed="rId4" cstate="print"/>
          <a:stretch>
            <a:fillRect/>
          </a:stretch>
        </p:blipFill>
        <p:spPr>
          <a:xfrm>
            <a:off x="179512" y="2996952"/>
            <a:ext cx="3312368" cy="2484276"/>
          </a:xfrm>
          <a:prstGeom prst="rect">
            <a:avLst/>
          </a:prstGeom>
        </p:spPr>
      </p:pic>
      <p:pic>
        <p:nvPicPr>
          <p:cNvPr id="5" name="Grafik 4" descr="IMG_2994 (2).jpg"/>
          <p:cNvPicPr>
            <a:picLocks noChangeAspect="1"/>
          </p:cNvPicPr>
          <p:nvPr/>
        </p:nvPicPr>
        <p:blipFill>
          <a:blip r:embed="rId5" cstate="print"/>
          <a:stretch>
            <a:fillRect/>
          </a:stretch>
        </p:blipFill>
        <p:spPr>
          <a:xfrm>
            <a:off x="3635896" y="2996952"/>
            <a:ext cx="3168352" cy="2376264"/>
          </a:xfrm>
          <a:prstGeom prst="rect">
            <a:avLst/>
          </a:prstGeom>
        </p:spPr>
      </p:pic>
      <p:sp>
        <p:nvSpPr>
          <p:cNvPr id="6" name="Textfeld 5"/>
          <p:cNvSpPr txBox="1"/>
          <p:nvPr/>
        </p:nvSpPr>
        <p:spPr>
          <a:xfrm>
            <a:off x="251520" y="5733256"/>
            <a:ext cx="8866530" cy="923330"/>
          </a:xfrm>
          <a:prstGeom prst="rect">
            <a:avLst/>
          </a:prstGeom>
          <a:noFill/>
        </p:spPr>
        <p:txBody>
          <a:bodyPr wrap="none" rtlCol="0">
            <a:spAutoFit/>
          </a:bodyPr>
          <a:lstStyle/>
          <a:p>
            <a:r>
              <a:rPr lang="de-DE" dirty="0" smtClean="0">
                <a:latin typeface="Arial" pitchFamily="34" charset="0"/>
                <a:cs typeface="Arial" pitchFamily="34" charset="0"/>
              </a:rPr>
              <a:t>Damit die Geschenke auch wirklich Überraschungen waren, mussten diese noch ein-</a:t>
            </a:r>
          </a:p>
          <a:p>
            <a:r>
              <a:rPr lang="de-DE" dirty="0" smtClean="0">
                <a:latin typeface="Arial" pitchFamily="34" charset="0"/>
                <a:cs typeface="Arial" pitchFamily="34" charset="0"/>
              </a:rPr>
              <a:t>gepackt werden. Etwas was Kinder tatsächlich richtig gerne machten und dabei auch</a:t>
            </a:r>
          </a:p>
          <a:p>
            <a:r>
              <a:rPr lang="de-DE" dirty="0" smtClean="0">
                <a:latin typeface="Arial" pitchFamily="34" charset="0"/>
                <a:cs typeface="Arial" pitchFamily="34" charset="0"/>
              </a:rPr>
              <a:t>sehr geschickt agierten.</a:t>
            </a:r>
            <a:endParaRPr lang="de-DE" dirty="0">
              <a:latin typeface="Arial" pitchFamily="34" charset="0"/>
              <a:cs typeface="Arial" pitchFamily="34" charset="0"/>
            </a:endParaRPr>
          </a:p>
        </p:txBody>
      </p:sp>
      <p:sp>
        <p:nvSpPr>
          <p:cNvPr id="8" name="Textfeld 7"/>
          <p:cNvSpPr txBox="1"/>
          <p:nvPr/>
        </p:nvSpPr>
        <p:spPr>
          <a:xfrm>
            <a:off x="6948264" y="332656"/>
            <a:ext cx="2195736" cy="4247317"/>
          </a:xfrm>
          <a:prstGeom prst="rect">
            <a:avLst/>
          </a:prstGeom>
          <a:noFill/>
        </p:spPr>
        <p:txBody>
          <a:bodyPr wrap="square" rtlCol="0">
            <a:spAutoFit/>
          </a:bodyPr>
          <a:lstStyle/>
          <a:p>
            <a:r>
              <a:rPr lang="de-DE" b="1" dirty="0" smtClean="0">
                <a:latin typeface="Arial" pitchFamily="34" charset="0"/>
                <a:cs typeface="Arial" pitchFamily="34" charset="0"/>
              </a:rPr>
              <a:t>Geschenke ein-</a:t>
            </a:r>
          </a:p>
          <a:p>
            <a:r>
              <a:rPr lang="de-DE" b="1" dirty="0" smtClean="0">
                <a:latin typeface="Arial" pitchFamily="34" charset="0"/>
                <a:cs typeface="Arial" pitchFamily="34" charset="0"/>
              </a:rPr>
              <a:t>packen ist eine</a:t>
            </a:r>
          </a:p>
          <a:p>
            <a:r>
              <a:rPr lang="de-DE" b="1" dirty="0" smtClean="0">
                <a:latin typeface="Arial" pitchFamily="34" charset="0"/>
                <a:cs typeface="Arial" pitchFamily="34" charset="0"/>
              </a:rPr>
              <a:t>gute </a:t>
            </a:r>
            <a:r>
              <a:rPr lang="de-DE" b="1" dirty="0" err="1" smtClean="0">
                <a:latin typeface="Arial" pitchFamily="34" charset="0"/>
                <a:cs typeface="Arial" pitchFamily="34" charset="0"/>
              </a:rPr>
              <a:t>feinmotor-ische</a:t>
            </a:r>
            <a:r>
              <a:rPr lang="de-DE" b="1" dirty="0" smtClean="0">
                <a:latin typeface="Arial" pitchFamily="34" charset="0"/>
                <a:cs typeface="Arial" pitchFamily="34" charset="0"/>
              </a:rPr>
              <a:t> Übung,</a:t>
            </a:r>
          </a:p>
          <a:p>
            <a:r>
              <a:rPr lang="de-DE" b="1" dirty="0" smtClean="0">
                <a:latin typeface="Arial" pitchFamily="34" charset="0"/>
                <a:cs typeface="Arial" pitchFamily="34" charset="0"/>
              </a:rPr>
              <a:t>die Fingerfertig-</a:t>
            </a:r>
          </a:p>
          <a:p>
            <a:r>
              <a:rPr lang="de-DE" b="1" dirty="0" err="1" smtClean="0">
                <a:latin typeface="Arial" pitchFamily="34" charset="0"/>
                <a:cs typeface="Arial" pitchFamily="34" charset="0"/>
              </a:rPr>
              <a:t>keit</a:t>
            </a:r>
            <a:r>
              <a:rPr lang="de-DE" b="1" dirty="0" smtClean="0">
                <a:latin typeface="Arial" pitchFamily="34" charset="0"/>
                <a:cs typeface="Arial" pitchFamily="34" charset="0"/>
              </a:rPr>
              <a:t> und </a:t>
            </a:r>
            <a:r>
              <a:rPr lang="de-DE" b="1" dirty="0" err="1" smtClean="0">
                <a:latin typeface="Arial" pitchFamily="34" charset="0"/>
                <a:cs typeface="Arial" pitchFamily="34" charset="0"/>
              </a:rPr>
              <a:t>Genauig</a:t>
            </a:r>
            <a:r>
              <a:rPr lang="de-DE" b="1" dirty="0" smtClean="0">
                <a:latin typeface="Arial" pitchFamily="34" charset="0"/>
                <a:cs typeface="Arial" pitchFamily="34" charset="0"/>
              </a:rPr>
              <a:t>-</a:t>
            </a:r>
          </a:p>
          <a:p>
            <a:r>
              <a:rPr lang="de-DE" b="1" smtClean="0">
                <a:latin typeface="Arial" pitchFamily="34" charset="0"/>
                <a:cs typeface="Arial" pitchFamily="34" charset="0"/>
              </a:rPr>
              <a:t>keit</a:t>
            </a:r>
            <a:r>
              <a:rPr lang="de-DE" b="1" dirty="0" smtClean="0">
                <a:latin typeface="Arial" pitchFamily="34" charset="0"/>
                <a:cs typeface="Arial" pitchFamily="34" charset="0"/>
              </a:rPr>
              <a:t> trainiert. So</a:t>
            </a:r>
          </a:p>
          <a:p>
            <a:r>
              <a:rPr lang="de-DE" b="1" dirty="0" smtClean="0">
                <a:latin typeface="Arial" pitchFamily="34" charset="0"/>
                <a:cs typeface="Arial" pitchFamily="34" charset="0"/>
              </a:rPr>
              <a:t>haben die Kinder</a:t>
            </a:r>
          </a:p>
          <a:p>
            <a:r>
              <a:rPr lang="de-DE" b="1" dirty="0" smtClean="0">
                <a:latin typeface="Arial" pitchFamily="34" charset="0"/>
                <a:cs typeface="Arial" pitchFamily="34" charset="0"/>
              </a:rPr>
              <a:t>auch hierbei die</a:t>
            </a:r>
          </a:p>
          <a:p>
            <a:r>
              <a:rPr lang="de-DE" b="1" dirty="0" smtClean="0">
                <a:latin typeface="Arial" pitchFamily="34" charset="0"/>
                <a:cs typeface="Arial" pitchFamily="34" charset="0"/>
              </a:rPr>
              <a:t>Gelegenheit ihre</a:t>
            </a:r>
          </a:p>
          <a:p>
            <a:r>
              <a:rPr lang="de-DE" b="1" dirty="0" smtClean="0">
                <a:latin typeface="Arial" pitchFamily="34" charset="0"/>
                <a:cs typeface="Arial" pitchFamily="34" charset="0"/>
              </a:rPr>
              <a:t>feinmotorischen</a:t>
            </a:r>
          </a:p>
          <a:p>
            <a:r>
              <a:rPr lang="de-DE" b="1" dirty="0" smtClean="0">
                <a:latin typeface="Arial" pitchFamily="34" charset="0"/>
                <a:cs typeface="Arial" pitchFamily="34" charset="0"/>
              </a:rPr>
              <a:t>Kompetenzen weiter zu entwickeln und auszubilden.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980 (2).jpg"/>
          <p:cNvPicPr>
            <a:picLocks noChangeAspect="1"/>
          </p:cNvPicPr>
          <p:nvPr/>
        </p:nvPicPr>
        <p:blipFill>
          <a:blip r:embed="rId2" cstate="print"/>
          <a:stretch>
            <a:fillRect/>
          </a:stretch>
        </p:blipFill>
        <p:spPr>
          <a:xfrm>
            <a:off x="179512" y="260648"/>
            <a:ext cx="2784310" cy="2088232"/>
          </a:xfrm>
          <a:prstGeom prst="rect">
            <a:avLst/>
          </a:prstGeom>
        </p:spPr>
      </p:pic>
      <p:pic>
        <p:nvPicPr>
          <p:cNvPr id="3" name="Grafik 2" descr="IMG_2982 (2).jpg"/>
          <p:cNvPicPr>
            <a:picLocks noChangeAspect="1"/>
          </p:cNvPicPr>
          <p:nvPr/>
        </p:nvPicPr>
        <p:blipFill>
          <a:blip r:embed="rId3" cstate="print"/>
          <a:stretch>
            <a:fillRect/>
          </a:stretch>
        </p:blipFill>
        <p:spPr>
          <a:xfrm>
            <a:off x="3203848" y="260648"/>
            <a:ext cx="2736304" cy="2052228"/>
          </a:xfrm>
          <a:prstGeom prst="rect">
            <a:avLst/>
          </a:prstGeom>
        </p:spPr>
      </p:pic>
      <p:pic>
        <p:nvPicPr>
          <p:cNvPr id="4" name="Grafik 3" descr="IMG_2983 (2).jpg"/>
          <p:cNvPicPr>
            <a:picLocks noChangeAspect="1"/>
          </p:cNvPicPr>
          <p:nvPr/>
        </p:nvPicPr>
        <p:blipFill>
          <a:blip r:embed="rId4" cstate="print"/>
          <a:stretch>
            <a:fillRect/>
          </a:stretch>
        </p:blipFill>
        <p:spPr>
          <a:xfrm>
            <a:off x="6156176" y="260648"/>
            <a:ext cx="2736304" cy="2052228"/>
          </a:xfrm>
          <a:prstGeom prst="rect">
            <a:avLst/>
          </a:prstGeom>
        </p:spPr>
      </p:pic>
      <p:pic>
        <p:nvPicPr>
          <p:cNvPr id="5" name="Grafik 4" descr="IMG_2905 (2).jpg"/>
          <p:cNvPicPr>
            <a:picLocks noChangeAspect="1"/>
          </p:cNvPicPr>
          <p:nvPr/>
        </p:nvPicPr>
        <p:blipFill>
          <a:blip r:embed="rId5" cstate="print"/>
          <a:stretch>
            <a:fillRect/>
          </a:stretch>
        </p:blipFill>
        <p:spPr>
          <a:xfrm>
            <a:off x="107505" y="2492896"/>
            <a:ext cx="2448271" cy="1836203"/>
          </a:xfrm>
          <a:prstGeom prst="rect">
            <a:avLst/>
          </a:prstGeom>
        </p:spPr>
      </p:pic>
      <p:pic>
        <p:nvPicPr>
          <p:cNvPr id="6" name="Grafik 5" descr="IMG_2979 (2).jpg"/>
          <p:cNvPicPr>
            <a:picLocks noChangeAspect="1"/>
          </p:cNvPicPr>
          <p:nvPr/>
        </p:nvPicPr>
        <p:blipFill>
          <a:blip r:embed="rId6" cstate="print"/>
          <a:stretch>
            <a:fillRect/>
          </a:stretch>
        </p:blipFill>
        <p:spPr>
          <a:xfrm>
            <a:off x="2771800" y="2492896"/>
            <a:ext cx="2520280" cy="1890210"/>
          </a:xfrm>
          <a:prstGeom prst="rect">
            <a:avLst/>
          </a:prstGeom>
        </p:spPr>
      </p:pic>
      <p:sp>
        <p:nvSpPr>
          <p:cNvPr id="7" name="Textfeld 6"/>
          <p:cNvSpPr txBox="1"/>
          <p:nvPr/>
        </p:nvSpPr>
        <p:spPr>
          <a:xfrm>
            <a:off x="251520" y="4797152"/>
            <a:ext cx="8926546" cy="1754326"/>
          </a:xfrm>
          <a:prstGeom prst="rect">
            <a:avLst/>
          </a:prstGeom>
          <a:noFill/>
        </p:spPr>
        <p:txBody>
          <a:bodyPr wrap="square" rtlCol="0">
            <a:spAutoFit/>
          </a:bodyPr>
          <a:lstStyle/>
          <a:p>
            <a:r>
              <a:rPr lang="de-DE" dirty="0" smtClean="0">
                <a:latin typeface="Arial" pitchFamily="34" charset="0"/>
                <a:cs typeface="Arial" pitchFamily="34" charset="0"/>
              </a:rPr>
              <a:t>„Ich packe meinen Koffer und nehme Weihnachtssachen mit“! – ein Spiel, dass in </a:t>
            </a:r>
          </a:p>
          <a:p>
            <a:r>
              <a:rPr lang="de-DE" dirty="0" smtClean="0">
                <a:latin typeface="Arial" pitchFamily="34" charset="0"/>
                <a:cs typeface="Arial" pitchFamily="34" charset="0"/>
              </a:rPr>
              <a:t>dieser Woche, nach dem täglichen Adventskreis, auch noch ausprobiert wurde. Die Kinder, die mit als erstes bei diesem Spiel  an die Reihe kamen, hatten es noch leicht, aber je länger die Wortkette wurde, desto schwieriger war das Spiel. Allerdings strengten sich alle wirklich an und so konnten bis zum Schluss alle benannten Weihnachtssachen aufgezählt werden. Super Leistung der Riesen!</a:t>
            </a:r>
            <a:endParaRPr lang="de-DE" dirty="0">
              <a:latin typeface="Arial" pitchFamily="34" charset="0"/>
              <a:cs typeface="Arial" pitchFamily="34" charset="0"/>
            </a:endParaRPr>
          </a:p>
        </p:txBody>
      </p:sp>
      <p:sp>
        <p:nvSpPr>
          <p:cNvPr id="9" name="Textfeld 8"/>
          <p:cNvSpPr txBox="1"/>
          <p:nvPr/>
        </p:nvSpPr>
        <p:spPr>
          <a:xfrm>
            <a:off x="5292080" y="2420888"/>
            <a:ext cx="4122360" cy="2380332"/>
          </a:xfrm>
          <a:prstGeom prst="rect">
            <a:avLst/>
          </a:prstGeom>
          <a:noFill/>
        </p:spPr>
        <p:txBody>
          <a:bodyPr wrap="square" rtlCol="0">
            <a:spAutoFit/>
          </a:bodyPr>
          <a:lstStyle/>
          <a:p>
            <a:r>
              <a:rPr lang="de-DE" b="1" dirty="0" smtClean="0">
                <a:latin typeface="Arial" pitchFamily="34" charset="0"/>
                <a:cs typeface="Arial" pitchFamily="34" charset="0"/>
              </a:rPr>
              <a:t>Lange Wortketten zu bilden</a:t>
            </a:r>
          </a:p>
          <a:p>
            <a:r>
              <a:rPr lang="de-DE" b="1" dirty="0" smtClean="0">
                <a:latin typeface="Arial" pitchFamily="34" charset="0"/>
                <a:cs typeface="Arial" pitchFamily="34" charset="0"/>
              </a:rPr>
              <a:t>und sich unterschiedliche Wort-</a:t>
            </a:r>
          </a:p>
          <a:p>
            <a:r>
              <a:rPr lang="de-DE" b="1" dirty="0" smtClean="0">
                <a:latin typeface="Arial" pitchFamily="34" charset="0"/>
                <a:cs typeface="Arial" pitchFamily="34" charset="0"/>
              </a:rPr>
              <a:t>reihen zu merken, fördern</a:t>
            </a:r>
          </a:p>
          <a:p>
            <a:r>
              <a:rPr lang="de-DE" b="1" dirty="0" smtClean="0">
                <a:latin typeface="Arial" pitchFamily="34" charset="0"/>
                <a:cs typeface="Arial" pitchFamily="34" charset="0"/>
              </a:rPr>
              <a:t>das aktive Zuhören, die </a:t>
            </a:r>
          </a:p>
          <a:p>
            <a:r>
              <a:rPr lang="de-DE" b="1" dirty="0" smtClean="0">
                <a:latin typeface="Arial" pitchFamily="34" charset="0"/>
                <a:cs typeface="Arial" pitchFamily="34" charset="0"/>
              </a:rPr>
              <a:t>Konzentration und das </a:t>
            </a:r>
            <a:r>
              <a:rPr lang="de-DE" b="1" dirty="0" err="1" smtClean="0">
                <a:latin typeface="Arial" pitchFamily="34" charset="0"/>
                <a:cs typeface="Arial" pitchFamily="34" charset="0"/>
              </a:rPr>
              <a:t>Ge</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dächtnis</a:t>
            </a:r>
            <a:r>
              <a:rPr lang="de-DE" b="1" dirty="0" smtClean="0">
                <a:latin typeface="Arial" pitchFamily="34" charset="0"/>
                <a:cs typeface="Arial" pitchFamily="34" charset="0"/>
              </a:rPr>
              <a:t>. Alles wichtige Vor-</a:t>
            </a:r>
          </a:p>
          <a:p>
            <a:r>
              <a:rPr lang="de-DE" b="1" dirty="0" err="1" smtClean="0">
                <a:latin typeface="Arial" pitchFamily="34" charset="0"/>
                <a:cs typeface="Arial" pitchFamily="34" charset="0"/>
              </a:rPr>
              <a:t>aussetzungen</a:t>
            </a:r>
            <a:r>
              <a:rPr lang="de-DE" b="1" dirty="0" smtClean="0">
                <a:latin typeface="Arial" pitchFamily="34" charset="0"/>
                <a:cs typeface="Arial" pitchFamily="34" charset="0"/>
              </a:rPr>
              <a:t> für die Entwicklung einer guten Sprachkompetenz.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Bildschirmpräsentation (4:3)</PresentationFormat>
  <Paragraphs>31</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Larissa-Design</vt:lpstr>
      <vt:lpstr>Geschenke – Endspurt! Wochenrückblick vom 16.12. bis 20.12.2024</vt:lpstr>
      <vt:lpstr>Folie 2</vt:lpstr>
      <vt:lpstr>Folie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Geschenke – Endspurt! Wochenrückblick vom 16.12. bis 20.12.2024</dc:title>
  <dc:creator>Leit</dc:creator>
  <cp:lastModifiedBy>Leit</cp:lastModifiedBy>
  <cp:revision>4</cp:revision>
  <dcterms:created xsi:type="dcterms:W3CDTF">2025-01-07T07:28:35Z</dcterms:created>
  <dcterms:modified xsi:type="dcterms:W3CDTF">2025-01-08T07:24:15Z</dcterms:modified>
</cp:coreProperties>
</file>