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D4C159D0-1153-4DDE-B271-5254F4A6395A}" type="datetimeFigureOut">
              <a:rPr lang="de-DE" smtClean="0"/>
              <a:pPr/>
              <a:t>04.12.2024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D6D667-B8FD-4F77-AF5D-8EAA481347D4}"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159D0-1153-4DDE-B271-5254F4A6395A}" type="datetimeFigureOut">
              <a:rPr lang="de-DE" smtClean="0"/>
              <a:pPr/>
              <a:t>04.12.2024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6D667-B8FD-4F77-AF5D-8EAA481347D4}"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latin typeface="Arial" pitchFamily="34" charset="0"/>
                <a:cs typeface="Arial" pitchFamily="34" charset="0"/>
              </a:rPr>
              <a:t>Vorbereitungen auf Advent!</a:t>
            </a:r>
            <a:br>
              <a:rPr lang="de-DE" b="1" dirty="0" smtClean="0">
                <a:latin typeface="Arial" pitchFamily="34" charset="0"/>
                <a:cs typeface="Arial" pitchFamily="34" charset="0"/>
              </a:rPr>
            </a:br>
            <a:r>
              <a:rPr lang="de-DE" sz="3100" b="1" dirty="0" smtClean="0">
                <a:latin typeface="Arial" pitchFamily="34" charset="0"/>
                <a:cs typeface="Arial" pitchFamily="34" charset="0"/>
              </a:rPr>
              <a:t>Wochenrückblick vom 25.11. bis 29.11.2024</a:t>
            </a:r>
            <a:endParaRPr lang="de-DE" sz="3100" b="1" dirty="0">
              <a:latin typeface="Arial" pitchFamily="34" charset="0"/>
              <a:cs typeface="Arial"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417638"/>
            <a:ext cx="2873838" cy="2155378"/>
          </a:xfrm>
          <a:prstGeom prst="rect">
            <a:avLst/>
          </a:prstGeom>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xmlns="" val="0"/>
              </a:ext>
            </a:extLst>
          </a:blip>
          <a:srcRect l="20863" t="3800"/>
          <a:stretch/>
        </p:blipFill>
        <p:spPr>
          <a:xfrm>
            <a:off x="3258574" y="1396105"/>
            <a:ext cx="2387742" cy="2176911"/>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xmlns="" val="0"/>
              </a:ext>
            </a:extLst>
          </a:blip>
          <a:srcRect l="16138" t="3800" r="4326"/>
          <a:stretch/>
        </p:blipFill>
        <p:spPr>
          <a:xfrm>
            <a:off x="6129959" y="1417638"/>
            <a:ext cx="2376052" cy="215537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7673" y="3657139"/>
            <a:ext cx="2823670" cy="2117753"/>
          </a:xfrm>
          <a:prstGeom prst="rect">
            <a:avLst/>
          </a:prstGeom>
        </p:spPr>
      </p:pic>
      <p:sp>
        <p:nvSpPr>
          <p:cNvPr id="7" name="Textfeld 6"/>
          <p:cNvSpPr txBox="1"/>
          <p:nvPr/>
        </p:nvSpPr>
        <p:spPr>
          <a:xfrm>
            <a:off x="3131840" y="3657139"/>
            <a:ext cx="5840647" cy="2031325"/>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Der 1. Advent rückte immer näher und es war noch </a:t>
            </a:r>
          </a:p>
          <a:p>
            <a:r>
              <a:rPr lang="de-DE" dirty="0" smtClean="0">
                <a:latin typeface="Arial" panose="020B0604020202020204" pitchFamily="34" charset="0"/>
                <a:cs typeface="Arial" panose="020B0604020202020204" pitchFamily="34" charset="0"/>
              </a:rPr>
              <a:t>kein Adventskalender vorbereitet, der Adventskranz</a:t>
            </a:r>
          </a:p>
          <a:p>
            <a:r>
              <a:rPr lang="de-DE" dirty="0" smtClean="0">
                <a:latin typeface="Arial" panose="020B0604020202020204" pitchFamily="34" charset="0"/>
                <a:cs typeface="Arial" panose="020B0604020202020204" pitchFamily="34" charset="0"/>
              </a:rPr>
              <a:t>musste noch dekoriert und etwas Weihnachtsschmuck aufgehängt werden. Zum Glück war die Idee für den Adventskalender schon besprochen und nur noch einige Hinweise zur Umsetzung mussten geklärt werden. </a:t>
            </a:r>
            <a:endParaRPr lang="de-DE" b="1" dirty="0" smtClean="0">
              <a:latin typeface="Arial" panose="020B0604020202020204" pitchFamily="34" charset="0"/>
              <a:cs typeface="Arial" panose="020B0604020202020204" pitchFamily="34" charset="0"/>
            </a:endParaRPr>
          </a:p>
        </p:txBody>
      </p:sp>
      <p:sp>
        <p:nvSpPr>
          <p:cNvPr id="8" name="Textfeld 7"/>
          <p:cNvSpPr txBox="1"/>
          <p:nvPr/>
        </p:nvSpPr>
        <p:spPr>
          <a:xfrm>
            <a:off x="157673" y="5772587"/>
            <a:ext cx="8806489" cy="923330"/>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Die Kinder erhalten ein Grundverständnis darüber, das man anstehende </a:t>
            </a:r>
            <a:r>
              <a:rPr lang="de-DE" b="1" dirty="0" smtClean="0">
                <a:latin typeface="Arial" panose="020B0604020202020204" pitchFamily="34" charset="0"/>
                <a:cs typeface="Arial" panose="020B0604020202020204" pitchFamily="34" charset="0"/>
              </a:rPr>
              <a:t>Auf-</a:t>
            </a:r>
          </a:p>
          <a:p>
            <a:r>
              <a:rPr lang="de-DE" b="1" dirty="0" smtClean="0">
                <a:latin typeface="Arial" panose="020B0604020202020204" pitchFamily="34" charset="0"/>
                <a:cs typeface="Arial" panose="020B0604020202020204" pitchFamily="34" charset="0"/>
              </a:rPr>
              <a:t>gaben </a:t>
            </a:r>
            <a:r>
              <a:rPr lang="de-DE" b="1" dirty="0">
                <a:latin typeface="Arial" panose="020B0604020202020204" pitchFamily="34" charset="0"/>
                <a:cs typeface="Arial" panose="020B0604020202020204" pitchFamily="34" charset="0"/>
              </a:rPr>
              <a:t>und Entscheidungen gemeinsam lösen und treffen kann. Sie erwerben </a:t>
            </a:r>
            <a:endParaRPr lang="de-DE" b="1"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Fähigkeiten </a:t>
            </a:r>
            <a:r>
              <a:rPr lang="de-DE" b="1" dirty="0">
                <a:latin typeface="Arial" panose="020B0604020202020204" pitchFamily="34" charset="0"/>
                <a:cs typeface="Arial" panose="020B0604020202020204" pitchFamily="34" charset="0"/>
              </a:rPr>
              <a:t>und Bereitschaft zur demokratischen Teilhabe. </a:t>
            </a:r>
            <a:endParaRPr lang="de-DE"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8640"/>
            <a:ext cx="2355726" cy="3140968"/>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19475" y="204407"/>
            <a:ext cx="3024336" cy="2268252"/>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75195" y="204407"/>
            <a:ext cx="2976331" cy="223224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06979" y="3429000"/>
            <a:ext cx="2496278" cy="1872208"/>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69448" y="2493876"/>
            <a:ext cx="2987824" cy="2240868"/>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919474" y="2542592"/>
            <a:ext cx="3024336" cy="2268252"/>
          </a:xfrm>
          <a:prstGeom prst="rect">
            <a:avLst/>
          </a:prstGeom>
        </p:spPr>
      </p:pic>
      <p:sp>
        <p:nvSpPr>
          <p:cNvPr id="10" name="Textfeld 9"/>
          <p:cNvSpPr txBox="1"/>
          <p:nvPr/>
        </p:nvSpPr>
        <p:spPr>
          <a:xfrm>
            <a:off x="2769449" y="4791965"/>
            <a:ext cx="6262416" cy="646331"/>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Dann wurde geschnippelt, gemalt, geklebt und alle </a:t>
            </a:r>
            <a:r>
              <a:rPr lang="de-DE" dirty="0" err="1" smtClean="0">
                <a:latin typeface="Arial" panose="020B0604020202020204" pitchFamily="34" charset="0"/>
                <a:cs typeface="Arial" panose="020B0604020202020204" pitchFamily="34" charset="0"/>
              </a:rPr>
              <a:t>Rie</a:t>
            </a:r>
            <a:r>
              <a:rPr lang="de-DE" dirty="0" smtClean="0">
                <a:latin typeface="Arial" panose="020B0604020202020204" pitchFamily="34" charset="0"/>
                <a:cs typeface="Arial" panose="020B0604020202020204" pitchFamily="34" charset="0"/>
              </a:rPr>
              <a:t>-</a:t>
            </a:r>
          </a:p>
          <a:p>
            <a:r>
              <a:rPr lang="de-DE" dirty="0" err="1" smtClean="0">
                <a:latin typeface="Arial" panose="020B0604020202020204" pitchFamily="34" charset="0"/>
                <a:cs typeface="Arial" panose="020B0604020202020204" pitchFamily="34" charset="0"/>
              </a:rPr>
              <a:t>sen</a:t>
            </a:r>
            <a:r>
              <a:rPr lang="de-DE" dirty="0" smtClean="0">
                <a:latin typeface="Arial" panose="020B0604020202020204" pitchFamily="34" charset="0"/>
                <a:cs typeface="Arial" panose="020B0604020202020204" pitchFamily="34" charset="0"/>
              </a:rPr>
              <a:t> beteiligten sich zeitnah und ohne Aufforderung. So </a:t>
            </a:r>
          </a:p>
        </p:txBody>
      </p:sp>
      <p:sp>
        <p:nvSpPr>
          <p:cNvPr id="12" name="Textfeld 11"/>
          <p:cNvSpPr txBox="1"/>
          <p:nvPr/>
        </p:nvSpPr>
        <p:spPr>
          <a:xfrm>
            <a:off x="206979" y="5358430"/>
            <a:ext cx="8824885" cy="1200329"/>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waren die Tüten und Sterne für den Adventskalender </a:t>
            </a:r>
            <a:r>
              <a:rPr lang="de-DE" dirty="0" smtClean="0">
                <a:latin typeface="Arial" panose="020B0604020202020204" pitchFamily="34" charset="0"/>
                <a:cs typeface="Arial" panose="020B0604020202020204" pitchFamily="34" charset="0"/>
              </a:rPr>
              <a:t>ruckzuck </a:t>
            </a:r>
            <a:r>
              <a:rPr lang="de-DE" dirty="0">
                <a:latin typeface="Arial" panose="020B0604020202020204" pitchFamily="34" charset="0"/>
                <a:cs typeface="Arial" panose="020B0604020202020204" pitchFamily="34" charset="0"/>
              </a:rPr>
              <a:t>fertiggestellt</a:t>
            </a:r>
            <a:r>
              <a:rPr lang="de-DE" dirty="0" smtClean="0">
                <a:latin typeface="Arial" panose="020B0604020202020204" pitchFamily="34" charset="0"/>
                <a:cs typeface="Arial" panose="020B0604020202020204" pitchFamily="34" charset="0"/>
              </a:rPr>
              <a:t>.</a:t>
            </a:r>
          </a:p>
          <a:p>
            <a:r>
              <a:rPr lang="de-DE" b="1" dirty="0" smtClean="0">
                <a:latin typeface="Arial" panose="020B0604020202020204" pitchFamily="34" charset="0"/>
                <a:cs typeface="Arial" panose="020B0604020202020204" pitchFamily="34" charset="0"/>
              </a:rPr>
              <a:t>So gestaltete Aktivitäten machen den Kindern Spaß und bieten ihnen vielfältige</a:t>
            </a:r>
          </a:p>
          <a:p>
            <a:r>
              <a:rPr lang="de-DE" b="1" dirty="0" smtClean="0">
                <a:latin typeface="Arial" panose="020B0604020202020204" pitchFamily="34" charset="0"/>
                <a:cs typeface="Arial" panose="020B0604020202020204" pitchFamily="34" charset="0"/>
              </a:rPr>
              <a:t>Möglichkeiten ihre motivationalen Kompetenzen, wie Autonomie- und </a:t>
            </a:r>
            <a:r>
              <a:rPr lang="de-DE" b="1" dirty="0" err="1" smtClean="0">
                <a:latin typeface="Arial" panose="020B0604020202020204" pitchFamily="34" charset="0"/>
                <a:cs typeface="Arial" panose="020B0604020202020204" pitchFamily="34" charset="0"/>
              </a:rPr>
              <a:t>Kompe</a:t>
            </a:r>
            <a:r>
              <a:rPr lang="de-DE" b="1" dirty="0" smtClean="0">
                <a:latin typeface="Arial" panose="020B0604020202020204" pitchFamily="34" charset="0"/>
                <a:cs typeface="Arial" panose="020B0604020202020204" pitchFamily="34" charset="0"/>
              </a:rPr>
              <a:t>-</a:t>
            </a:r>
          </a:p>
          <a:p>
            <a:r>
              <a:rPr lang="de-DE" b="1" dirty="0" err="1" smtClean="0">
                <a:latin typeface="Arial" panose="020B0604020202020204" pitchFamily="34" charset="0"/>
                <a:cs typeface="Arial" panose="020B0604020202020204" pitchFamily="34" charset="0"/>
              </a:rPr>
              <a:t>tenzerleben</a:t>
            </a:r>
            <a:r>
              <a:rPr lang="de-DE" b="1" dirty="0" smtClean="0">
                <a:latin typeface="Arial" panose="020B0604020202020204" pitchFamily="34" charset="0"/>
                <a:cs typeface="Arial" panose="020B0604020202020204" pitchFamily="34" charset="0"/>
              </a:rPr>
              <a:t>, Selbstwirksamkeit und Selbstregulation weiter zu entwickeln.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2740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462" y="210793"/>
            <a:ext cx="3072341" cy="2304256"/>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58556" y="140841"/>
            <a:ext cx="2784308" cy="2088232"/>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81293" y="106587"/>
            <a:ext cx="2987824" cy="2240868"/>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15816" y="2752230"/>
            <a:ext cx="2429807" cy="1822355"/>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7484" y="2708920"/>
            <a:ext cx="2525817" cy="1894363"/>
          </a:xfrm>
          <a:prstGeom prst="rect">
            <a:avLst/>
          </a:prstGeom>
        </p:spPr>
      </p:pic>
      <p:sp>
        <p:nvSpPr>
          <p:cNvPr id="8" name="Textfeld 7"/>
          <p:cNvSpPr txBox="1"/>
          <p:nvPr/>
        </p:nvSpPr>
        <p:spPr>
          <a:xfrm>
            <a:off x="5440766" y="2443619"/>
            <a:ext cx="3589142" cy="3970318"/>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Der „große“ Back-Tag bei den Riesen stand an und es musste einiges an Teig für dieser Aktion vorbereitet werden. So machten sich die Kindern daran drei verschiedene Plätzchenteige herzustellen. Bereits recht routiniert wurden dabei unterschiedliche Küchen-maschinen eingesetzt, vor deren Benutzung die Kinder nicht mehr zurückschreckten, hatten sie doch nun schon einiges an Erfahrung sammeln können.  </a:t>
            </a:r>
            <a:endParaRPr lang="de-DE" dirty="0">
              <a:latin typeface="Arial" panose="020B0604020202020204" pitchFamily="34" charset="0"/>
              <a:cs typeface="Arial" panose="020B0604020202020204" pitchFamily="34" charset="0"/>
            </a:endParaRPr>
          </a:p>
        </p:txBody>
      </p:sp>
      <p:sp>
        <p:nvSpPr>
          <p:cNvPr id="9" name="Textfeld 8"/>
          <p:cNvSpPr txBox="1"/>
          <p:nvPr/>
        </p:nvSpPr>
        <p:spPr>
          <a:xfrm>
            <a:off x="177484" y="4869159"/>
            <a:ext cx="5278543" cy="1754326"/>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Auch beim Backen kann man lernen, mögliche Gefahrenquellen zu erkennen und diese einschätzen zu lernen. Im Umgang mit Küchenmaschinen und Gerätschaften sind Um- und Vorsicht geboten, was nur im aktiven Tun wirklich gelernt werden kann.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56814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Bildschirmpräsentation (4:3)</PresentationFormat>
  <Paragraphs>15</Paragraphs>
  <Slides>3</Slides>
  <Notes>0</Notes>
  <HiddenSlides>0</HiddenSlides>
  <MMClips>0</MMClips>
  <ScaleCrop>false</ScaleCrop>
  <HeadingPairs>
    <vt:vector size="4" baseType="variant">
      <vt:variant>
        <vt:lpstr>Design</vt:lpstr>
      </vt:variant>
      <vt:variant>
        <vt:i4>1</vt:i4>
      </vt:variant>
      <vt:variant>
        <vt:lpstr>Folientitel</vt:lpstr>
      </vt:variant>
      <vt:variant>
        <vt:i4>3</vt:i4>
      </vt:variant>
    </vt:vector>
  </HeadingPairs>
  <TitlesOfParts>
    <vt:vector size="4" baseType="lpstr">
      <vt:lpstr>Larissa-Design</vt:lpstr>
      <vt:lpstr>Vorbereitungen auf Advent! Wochenrückblick vom 25.11. bis 29.11.2024</vt:lpstr>
      <vt:lpstr>Folie 2</vt:lpstr>
      <vt:lpstr>Folie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Vorbereitungen auf Advent! Wochenrückblick vom 25.11. bis 29.11.2024</dc:title>
  <dc:creator>Leit</dc:creator>
  <cp:lastModifiedBy>Leit</cp:lastModifiedBy>
  <cp:revision>6</cp:revision>
  <dcterms:created xsi:type="dcterms:W3CDTF">2024-12-02T06:40:46Z</dcterms:created>
  <dcterms:modified xsi:type="dcterms:W3CDTF">2024-12-04T06:27:01Z</dcterms:modified>
</cp:coreProperties>
</file>