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5EB00AF-FA59-4155-9D9E-15EC76EB9A57}" type="datetimeFigureOut">
              <a:rPr lang="de-DE" smtClean="0"/>
              <a:pPr/>
              <a:t>29.11.2024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E8E3FA4-4593-47D4-8EC0-D89CC5A17CA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B00AF-FA59-4155-9D9E-15EC76EB9A57}" type="datetimeFigureOut">
              <a:rPr lang="de-DE" smtClean="0"/>
              <a:pPr/>
              <a:t>29.11.2024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E3FA4-4593-47D4-8EC0-D89CC5A17CA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sz="3600" b="1" dirty="0" smtClean="0">
                <a:latin typeface="Arial" pitchFamily="34" charset="0"/>
                <a:cs typeface="Arial" pitchFamily="34" charset="0"/>
              </a:rPr>
              <a:t>Projektauswertung und Jahrbuch-Arbeit</a:t>
            </a:r>
            <a:br>
              <a:rPr lang="de-DE" sz="3600" b="1" dirty="0" smtClean="0">
                <a:latin typeface="Arial" pitchFamily="34" charset="0"/>
                <a:cs typeface="Arial" pitchFamily="34" charset="0"/>
              </a:rPr>
            </a:br>
            <a:r>
              <a:rPr lang="de-DE" sz="2800" b="1" dirty="0" smtClean="0">
                <a:latin typeface="Arial" pitchFamily="34" charset="0"/>
                <a:cs typeface="Arial" pitchFamily="34" charset="0"/>
              </a:rPr>
              <a:t>Wochenrückblick vom 18.11. bis Fr. 22.11.24</a:t>
            </a:r>
            <a:endParaRPr lang="de-DE" sz="3600" b="1" dirty="0">
              <a:latin typeface="Arial" pitchFamily="34" charset="0"/>
              <a:cs typeface="Arial" pitchFamily="34" charset="0"/>
            </a:endParaRPr>
          </a:p>
        </p:txBody>
      </p:sp>
      <p:pic>
        <p:nvPicPr>
          <p:cNvPr id="5" name="Grafik 4" descr="IMG_5539 (2).jpg"/>
          <p:cNvPicPr>
            <a:picLocks noChangeAspect="1"/>
          </p:cNvPicPr>
          <p:nvPr/>
        </p:nvPicPr>
        <p:blipFill>
          <a:blip r:embed="rId2" cstate="print"/>
          <a:stretch>
            <a:fillRect/>
          </a:stretch>
        </p:blipFill>
        <p:spPr>
          <a:xfrm>
            <a:off x="179512" y="1340768"/>
            <a:ext cx="2592288" cy="1944216"/>
          </a:xfrm>
          <a:prstGeom prst="rect">
            <a:avLst/>
          </a:prstGeom>
        </p:spPr>
      </p:pic>
      <p:pic>
        <p:nvPicPr>
          <p:cNvPr id="6" name="Grafik 5" descr="IMG_5541 (2).jpg"/>
          <p:cNvPicPr>
            <a:picLocks noChangeAspect="1"/>
          </p:cNvPicPr>
          <p:nvPr/>
        </p:nvPicPr>
        <p:blipFill>
          <a:blip r:embed="rId3" cstate="print"/>
          <a:stretch>
            <a:fillRect/>
          </a:stretch>
        </p:blipFill>
        <p:spPr>
          <a:xfrm>
            <a:off x="3059832" y="1340768"/>
            <a:ext cx="2496278" cy="1872208"/>
          </a:xfrm>
          <a:prstGeom prst="rect">
            <a:avLst/>
          </a:prstGeom>
        </p:spPr>
      </p:pic>
      <p:pic>
        <p:nvPicPr>
          <p:cNvPr id="7" name="Grafik 6" descr="IMG_5545 (2).jpg"/>
          <p:cNvPicPr>
            <a:picLocks noChangeAspect="1"/>
          </p:cNvPicPr>
          <p:nvPr/>
        </p:nvPicPr>
        <p:blipFill>
          <a:blip r:embed="rId4" cstate="print"/>
          <a:stretch>
            <a:fillRect/>
          </a:stretch>
        </p:blipFill>
        <p:spPr>
          <a:xfrm>
            <a:off x="179512" y="3356992"/>
            <a:ext cx="2688299" cy="2016224"/>
          </a:xfrm>
          <a:prstGeom prst="rect">
            <a:avLst/>
          </a:prstGeom>
        </p:spPr>
      </p:pic>
      <p:pic>
        <p:nvPicPr>
          <p:cNvPr id="8" name="Grafik 7" descr="IMG_5538 (2).jpg"/>
          <p:cNvPicPr>
            <a:picLocks noChangeAspect="1"/>
          </p:cNvPicPr>
          <p:nvPr/>
        </p:nvPicPr>
        <p:blipFill>
          <a:blip r:embed="rId5" cstate="print"/>
          <a:stretch>
            <a:fillRect/>
          </a:stretch>
        </p:blipFill>
        <p:spPr>
          <a:xfrm>
            <a:off x="6012160" y="1340768"/>
            <a:ext cx="2448272" cy="1836204"/>
          </a:xfrm>
          <a:prstGeom prst="rect">
            <a:avLst/>
          </a:prstGeom>
        </p:spPr>
      </p:pic>
      <p:sp>
        <p:nvSpPr>
          <p:cNvPr id="9" name="Textfeld 8"/>
          <p:cNvSpPr txBox="1"/>
          <p:nvPr/>
        </p:nvSpPr>
        <p:spPr>
          <a:xfrm>
            <a:off x="2987824" y="3284984"/>
            <a:ext cx="5951572" cy="2308324"/>
          </a:xfrm>
          <a:prstGeom prst="rect">
            <a:avLst/>
          </a:prstGeom>
          <a:noFill/>
        </p:spPr>
        <p:txBody>
          <a:bodyPr wrap="square" rtlCol="0">
            <a:spAutoFit/>
          </a:bodyPr>
          <a:lstStyle/>
          <a:p>
            <a:r>
              <a:rPr lang="de-DE" dirty="0" smtClean="0">
                <a:latin typeface="Arial" pitchFamily="34" charset="0"/>
                <a:cs typeface="Arial" pitchFamily="34" charset="0"/>
              </a:rPr>
              <a:t>Die Riesen hatten das Projekt „Häuser“ offiziell beendet, sodass zum Abschluss noch eine Projektauswertung anstand. Anstrengend und oftmals etwas langwierig, weil es eine durchaus komplexe Aufgabe war, sich alle Aktionen und Aktivitäten  in Erinnerung zu rufen und diese zu bewerten. Auch musste eine Bilderauswahl für das Jahrbuch getroffen werden, das wie immer in gemeinschaftlicher Absprache gemacht wurde.  </a:t>
            </a:r>
            <a:endParaRPr lang="de-DE" dirty="0">
              <a:latin typeface="Arial" pitchFamily="34" charset="0"/>
              <a:cs typeface="Arial" pitchFamily="34" charset="0"/>
            </a:endParaRPr>
          </a:p>
        </p:txBody>
      </p:sp>
      <p:sp>
        <p:nvSpPr>
          <p:cNvPr id="10" name="Textfeld 9"/>
          <p:cNvSpPr txBox="1"/>
          <p:nvPr/>
        </p:nvSpPr>
        <p:spPr>
          <a:xfrm>
            <a:off x="179512" y="5517232"/>
            <a:ext cx="8869482" cy="1200329"/>
          </a:xfrm>
          <a:prstGeom prst="rect">
            <a:avLst/>
          </a:prstGeom>
          <a:noFill/>
        </p:spPr>
        <p:txBody>
          <a:bodyPr wrap="square" rtlCol="0">
            <a:spAutoFit/>
          </a:bodyPr>
          <a:lstStyle/>
          <a:p>
            <a:r>
              <a:rPr lang="de-DE" b="1" dirty="0" smtClean="0">
                <a:latin typeface="Arial" pitchFamily="34" charset="0"/>
                <a:cs typeface="Arial" pitchFamily="34" charset="0"/>
              </a:rPr>
              <a:t>Aufgabenanalyse und Projektauswertung helfen dem Kind schon früh </a:t>
            </a:r>
            <a:r>
              <a:rPr lang="de-DE" b="1" dirty="0" err="1" smtClean="0">
                <a:latin typeface="Arial" pitchFamily="34" charset="0"/>
                <a:cs typeface="Arial" pitchFamily="34" charset="0"/>
              </a:rPr>
              <a:t>Zusam</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menhänge</a:t>
            </a:r>
            <a:r>
              <a:rPr lang="de-DE" b="1" dirty="0" smtClean="0">
                <a:latin typeface="Arial" pitchFamily="34" charset="0"/>
                <a:cs typeface="Arial" pitchFamily="34" charset="0"/>
              </a:rPr>
              <a:t> zu verstehen und Kompetenzen zur Selbsthilfe zu erlernen. Lernen</a:t>
            </a:r>
          </a:p>
          <a:p>
            <a:r>
              <a:rPr lang="de-DE" b="1" dirty="0" smtClean="0">
                <a:latin typeface="Arial" pitchFamily="34" charset="0"/>
                <a:cs typeface="Arial" pitchFamily="34" charset="0"/>
              </a:rPr>
              <a:t>wird dadurch quer durch alle Entwicklungsbereiche gestärkt. Das Kind lernt, </a:t>
            </a:r>
          </a:p>
          <a:p>
            <a:r>
              <a:rPr lang="de-DE" b="1" dirty="0" smtClean="0">
                <a:latin typeface="Arial" pitchFamily="34" charset="0"/>
                <a:cs typeface="Arial" pitchFamily="34" charset="0"/>
              </a:rPr>
              <a:t>wesentliche Schritte einer Aufgabe zu verstehen.</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490066"/>
          </a:xfrm>
        </p:spPr>
        <p:txBody>
          <a:bodyPr>
            <a:normAutofit fontScale="90000"/>
          </a:bodyPr>
          <a:lstStyle/>
          <a:p>
            <a:r>
              <a:rPr lang="de-DE" dirty="0" smtClean="0">
                <a:latin typeface="Arial" pitchFamily="34" charset="0"/>
                <a:cs typeface="Arial" pitchFamily="34" charset="0"/>
              </a:rPr>
              <a:t>Auswertung des Projektes Häuser:</a:t>
            </a:r>
            <a:endParaRPr lang="de-DE" dirty="0">
              <a:latin typeface="Arial" pitchFamily="34" charset="0"/>
              <a:cs typeface="Arial" pitchFamily="34" charset="0"/>
            </a:endParaRPr>
          </a:p>
        </p:txBody>
      </p:sp>
      <p:sp>
        <p:nvSpPr>
          <p:cNvPr id="4" name="Inhaltsplatzhalter 3"/>
          <p:cNvSpPr>
            <a:spLocks noGrp="1"/>
          </p:cNvSpPr>
          <p:nvPr>
            <p:ph sz="half" idx="1"/>
          </p:nvPr>
        </p:nvSpPr>
        <p:spPr>
          <a:xfrm>
            <a:off x="395536" y="980728"/>
            <a:ext cx="4100264" cy="5544616"/>
          </a:xfrm>
        </p:spPr>
        <p:txBody>
          <a:bodyPr>
            <a:normAutofit/>
          </a:bodyPr>
          <a:lstStyle/>
          <a:p>
            <a:pPr>
              <a:buNone/>
            </a:pPr>
            <a:r>
              <a:rPr lang="de-DE" sz="1600" b="1" dirty="0" smtClean="0">
                <a:latin typeface="Arial" pitchFamily="34" charset="0"/>
                <a:cs typeface="Arial" pitchFamily="34" charset="0"/>
              </a:rPr>
              <a:t>Was haben wir im Projekt gelernt?</a:t>
            </a:r>
          </a:p>
          <a:p>
            <a:r>
              <a:rPr lang="de-DE" sz="1600" dirty="0" smtClean="0">
                <a:latin typeface="Arial" pitchFamily="34" charset="0"/>
                <a:cs typeface="Arial" pitchFamily="34" charset="0"/>
              </a:rPr>
              <a:t>Wo wir wohnen!</a:t>
            </a:r>
          </a:p>
          <a:p>
            <a:r>
              <a:rPr lang="de-DE" sz="1600" dirty="0" smtClean="0">
                <a:latin typeface="Arial" pitchFamily="34" charset="0"/>
                <a:cs typeface="Arial" pitchFamily="34" charset="0"/>
              </a:rPr>
              <a:t>Alle wohnen in verschiedenen Häusern und an verschiedenen </a:t>
            </a:r>
            <a:r>
              <a:rPr lang="de-DE" sz="1600" dirty="0" smtClean="0">
                <a:latin typeface="Arial" pitchFamily="34" charset="0"/>
                <a:cs typeface="Arial" pitchFamily="34" charset="0"/>
              </a:rPr>
              <a:t>Orten.</a:t>
            </a:r>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Gut aufzupassen und zuzuhören, weil wir sonst nichts mitbekommen und bei</a:t>
            </a:r>
          </a:p>
          <a:p>
            <a:pPr>
              <a:buNone/>
            </a:pPr>
            <a:r>
              <a:rPr lang="de-DE" sz="1600" dirty="0">
                <a:latin typeface="Arial" pitchFamily="34" charset="0"/>
                <a:cs typeface="Arial" pitchFamily="34" charset="0"/>
              </a:rPr>
              <a:t> </a:t>
            </a:r>
            <a:r>
              <a:rPr lang="de-DE" sz="1600" dirty="0" smtClean="0">
                <a:latin typeface="Arial" pitchFamily="34" charset="0"/>
                <a:cs typeface="Arial" pitchFamily="34" charset="0"/>
              </a:rPr>
              <a:t>      Ausflügen verloren gehen oder einen </a:t>
            </a:r>
          </a:p>
          <a:p>
            <a:pPr>
              <a:buNone/>
            </a:pPr>
            <a:r>
              <a:rPr lang="de-DE" sz="1600" dirty="0">
                <a:latin typeface="Arial" pitchFamily="34" charset="0"/>
                <a:cs typeface="Arial" pitchFamily="34" charset="0"/>
              </a:rPr>
              <a:t> </a:t>
            </a:r>
            <a:r>
              <a:rPr lang="de-DE" sz="1600" dirty="0" smtClean="0">
                <a:latin typeface="Arial" pitchFamily="34" charset="0"/>
                <a:cs typeface="Arial" pitchFamily="34" charset="0"/>
              </a:rPr>
              <a:t>      Unfall haben!</a:t>
            </a:r>
          </a:p>
          <a:p>
            <a:r>
              <a:rPr lang="de-DE" sz="1600" dirty="0" smtClean="0">
                <a:latin typeface="Arial" pitchFamily="34" charset="0"/>
                <a:cs typeface="Arial" pitchFamily="34" charset="0"/>
              </a:rPr>
              <a:t>Wie man Häuser backen kann!</a:t>
            </a:r>
          </a:p>
          <a:p>
            <a:r>
              <a:rPr lang="de-DE" sz="1600" dirty="0" smtClean="0">
                <a:latin typeface="Arial" pitchFamily="34" charset="0"/>
                <a:cs typeface="Arial" pitchFamily="34" charset="0"/>
              </a:rPr>
              <a:t>Fingerspiel </a:t>
            </a:r>
            <a:r>
              <a:rPr lang="de-DE" sz="1600" dirty="0" smtClean="0">
                <a:latin typeface="Arial" pitchFamily="34" charset="0"/>
                <a:cs typeface="Arial" pitchFamily="34" charset="0"/>
              </a:rPr>
              <a:t>gelernt!</a:t>
            </a:r>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Das es manchmal besser ist klein und bescheiden zu bleiben!</a:t>
            </a:r>
          </a:p>
          <a:p>
            <a:pPr>
              <a:buNone/>
            </a:pPr>
            <a:r>
              <a:rPr lang="de-DE" sz="1600" b="1" dirty="0" smtClean="0">
                <a:latin typeface="Arial" pitchFamily="34" charset="0"/>
                <a:cs typeface="Arial" pitchFamily="34" charset="0"/>
              </a:rPr>
              <a:t>Wie haben wir das gelernt?</a:t>
            </a:r>
          </a:p>
          <a:p>
            <a:r>
              <a:rPr lang="de-DE" sz="1600" dirty="0" smtClean="0">
                <a:latin typeface="Arial" pitchFamily="34" charset="0"/>
                <a:cs typeface="Arial" pitchFamily="34" charset="0"/>
              </a:rPr>
              <a:t>mit viel Reden, Erzählen und miteinander Sprechen</a:t>
            </a:r>
          </a:p>
          <a:p>
            <a:r>
              <a:rPr lang="de-DE" sz="1600" dirty="0" smtClean="0">
                <a:latin typeface="Arial" pitchFamily="34" charset="0"/>
                <a:cs typeface="Arial" pitchFamily="34" charset="0"/>
              </a:rPr>
              <a:t>mit viel Geduld (beim Zuhören, Aufpassen!)</a:t>
            </a:r>
          </a:p>
          <a:p>
            <a:r>
              <a:rPr lang="de-DE" sz="1600" dirty="0" smtClean="0">
                <a:latin typeface="Arial" pitchFamily="34" charset="0"/>
                <a:cs typeface="Arial" pitchFamily="34" charset="0"/>
              </a:rPr>
              <a:t>Wir sind hingefahren und haben uns die Häuser angeschaut.</a:t>
            </a:r>
          </a:p>
          <a:p>
            <a:pPr>
              <a:buNone/>
            </a:pPr>
            <a:endParaRPr lang="de-DE" sz="1600" dirty="0">
              <a:latin typeface="Arial" pitchFamily="34" charset="0"/>
              <a:cs typeface="Arial" pitchFamily="34" charset="0"/>
            </a:endParaRPr>
          </a:p>
        </p:txBody>
      </p:sp>
      <p:sp>
        <p:nvSpPr>
          <p:cNvPr id="5" name="Inhaltsplatzhalter 4"/>
          <p:cNvSpPr>
            <a:spLocks noGrp="1"/>
          </p:cNvSpPr>
          <p:nvPr>
            <p:ph sz="half" idx="2"/>
          </p:nvPr>
        </p:nvSpPr>
        <p:spPr>
          <a:xfrm>
            <a:off x="4644008" y="836712"/>
            <a:ext cx="4042792" cy="5832648"/>
          </a:xfrm>
        </p:spPr>
        <p:txBody>
          <a:bodyPr>
            <a:normAutofit/>
          </a:bodyPr>
          <a:lstStyle/>
          <a:p>
            <a:r>
              <a:rPr lang="de-DE" sz="1600" dirty="0" smtClean="0">
                <a:latin typeface="Arial" pitchFamily="34" charset="0"/>
                <a:cs typeface="Arial" pitchFamily="34" charset="0"/>
              </a:rPr>
              <a:t>Bilderbuchgeschichte von der Schnecke mit dem größten Haus der Welt</a:t>
            </a:r>
          </a:p>
          <a:p>
            <a:pPr>
              <a:buNone/>
            </a:pPr>
            <a:r>
              <a:rPr lang="de-DE" sz="1600" b="1" dirty="0" smtClean="0">
                <a:latin typeface="Arial" pitchFamily="34" charset="0"/>
                <a:cs typeface="Arial" pitchFamily="34" charset="0"/>
              </a:rPr>
              <a:t>Was hat euch am meisten Spaß gemacht?</a:t>
            </a:r>
          </a:p>
          <a:p>
            <a:r>
              <a:rPr lang="de-DE" sz="1600" dirty="0" smtClean="0">
                <a:latin typeface="Arial" pitchFamily="34" charset="0"/>
                <a:cs typeface="Arial" pitchFamily="34" charset="0"/>
              </a:rPr>
              <a:t>Der Flughafen – Spielplatz!</a:t>
            </a:r>
          </a:p>
          <a:p>
            <a:r>
              <a:rPr lang="de-DE" sz="1600" dirty="0" smtClean="0">
                <a:latin typeface="Arial" pitchFamily="34" charset="0"/>
                <a:cs typeface="Arial" pitchFamily="34" charset="0"/>
              </a:rPr>
              <a:t>Die Besucherterrasse  und die Flug-</a:t>
            </a:r>
          </a:p>
          <a:p>
            <a:pPr>
              <a:buNone/>
            </a:pPr>
            <a:r>
              <a:rPr lang="de-DE" sz="1600" dirty="0">
                <a:latin typeface="Arial" pitchFamily="34" charset="0"/>
                <a:cs typeface="Arial" pitchFamily="34" charset="0"/>
              </a:rPr>
              <a:t> </a:t>
            </a:r>
            <a:r>
              <a:rPr lang="de-DE" sz="1600" dirty="0" smtClean="0">
                <a:latin typeface="Arial" pitchFamily="34" charset="0"/>
                <a:cs typeface="Arial" pitchFamily="34" charset="0"/>
              </a:rPr>
              <a:t>      zeuge, die gelandet und gestartet sind zu sehen!</a:t>
            </a:r>
          </a:p>
          <a:p>
            <a:r>
              <a:rPr lang="de-DE" sz="1600" dirty="0" smtClean="0">
                <a:latin typeface="Arial" pitchFamily="34" charset="0"/>
                <a:cs typeface="Arial" pitchFamily="34" charset="0"/>
              </a:rPr>
              <a:t>Die Zugfahrt mit der Schwebebahn!</a:t>
            </a:r>
          </a:p>
          <a:p>
            <a:r>
              <a:rPr lang="de-DE" sz="1600" dirty="0" smtClean="0">
                <a:latin typeface="Arial" pitchFamily="34" charset="0"/>
                <a:cs typeface="Arial" pitchFamily="34" charset="0"/>
              </a:rPr>
              <a:t>Die Rolltreppen, die so lang waren am </a:t>
            </a:r>
          </a:p>
          <a:p>
            <a:pPr>
              <a:buNone/>
            </a:pPr>
            <a:r>
              <a:rPr lang="de-DE" sz="1600" dirty="0">
                <a:latin typeface="Arial" pitchFamily="34" charset="0"/>
                <a:cs typeface="Arial" pitchFamily="34" charset="0"/>
              </a:rPr>
              <a:t> </a:t>
            </a:r>
            <a:r>
              <a:rPr lang="de-DE" sz="1600" dirty="0" smtClean="0">
                <a:latin typeface="Arial" pitchFamily="34" charset="0"/>
                <a:cs typeface="Arial" pitchFamily="34" charset="0"/>
              </a:rPr>
              <a:t>      Flughafen!</a:t>
            </a:r>
          </a:p>
          <a:p>
            <a:pPr>
              <a:buNone/>
            </a:pPr>
            <a:r>
              <a:rPr lang="de-DE" sz="1600" b="1" dirty="0" smtClean="0">
                <a:latin typeface="Arial" pitchFamily="34" charset="0"/>
                <a:cs typeface="Arial" pitchFamily="34" charset="0"/>
              </a:rPr>
              <a:t>Was ist euch am stärksten in Erinner-</a:t>
            </a:r>
            <a:r>
              <a:rPr lang="de-DE" sz="1600" b="1" dirty="0" err="1" smtClean="0">
                <a:latin typeface="Arial" pitchFamily="34" charset="0"/>
                <a:cs typeface="Arial" pitchFamily="34" charset="0"/>
              </a:rPr>
              <a:t>ung</a:t>
            </a:r>
            <a:r>
              <a:rPr lang="de-DE" sz="1600" b="1" dirty="0" smtClean="0">
                <a:latin typeface="Arial" pitchFamily="34" charset="0"/>
                <a:cs typeface="Arial" pitchFamily="34" charset="0"/>
              </a:rPr>
              <a:t> geblieben?</a:t>
            </a:r>
          </a:p>
          <a:p>
            <a:r>
              <a:rPr lang="de-DE" sz="1600" dirty="0" smtClean="0">
                <a:latin typeface="Arial" pitchFamily="34" charset="0"/>
                <a:cs typeface="Arial" pitchFamily="34" charset="0"/>
              </a:rPr>
              <a:t>Der Flughafen, die großen Flugzeuge!</a:t>
            </a:r>
          </a:p>
          <a:p>
            <a:r>
              <a:rPr lang="de-DE" sz="1600" dirty="0" smtClean="0">
                <a:latin typeface="Arial" pitchFamily="34" charset="0"/>
                <a:cs typeface="Arial" pitchFamily="34" charset="0"/>
              </a:rPr>
              <a:t>Das selbstgebastelte Wunschhaus!</a:t>
            </a:r>
          </a:p>
          <a:p>
            <a:r>
              <a:rPr lang="de-DE" sz="1600" dirty="0" smtClean="0">
                <a:latin typeface="Arial" pitchFamily="34" charset="0"/>
                <a:cs typeface="Arial" pitchFamily="34" charset="0"/>
              </a:rPr>
              <a:t>Die Geschichte der Schnecke und das</a:t>
            </a:r>
          </a:p>
          <a:p>
            <a:pPr>
              <a:buNone/>
            </a:pPr>
            <a:r>
              <a:rPr lang="de-DE" sz="1600" dirty="0">
                <a:latin typeface="Arial" pitchFamily="34" charset="0"/>
                <a:cs typeface="Arial" pitchFamily="34" charset="0"/>
              </a:rPr>
              <a:t> </a:t>
            </a:r>
            <a:r>
              <a:rPr lang="de-DE" sz="1600" dirty="0" smtClean="0">
                <a:latin typeface="Arial" pitchFamily="34" charset="0"/>
                <a:cs typeface="Arial" pitchFamily="34" charset="0"/>
              </a:rPr>
              <a:t>      selbstgebastelten Schnecken.</a:t>
            </a:r>
          </a:p>
          <a:p>
            <a:pPr>
              <a:buNone/>
            </a:pPr>
            <a:r>
              <a:rPr lang="de-DE" sz="1600" b="1" dirty="0" smtClean="0">
                <a:latin typeface="Arial" pitchFamily="34" charset="0"/>
                <a:cs typeface="Arial" pitchFamily="34" charset="0"/>
              </a:rPr>
              <a:t>Was sollte besser anders laufen?</a:t>
            </a:r>
          </a:p>
          <a:p>
            <a:r>
              <a:rPr lang="de-DE" sz="1600" dirty="0" smtClean="0">
                <a:latin typeface="Arial" pitchFamily="34" charset="0"/>
                <a:cs typeface="Arial" pitchFamily="34" charset="0"/>
              </a:rPr>
              <a:t>Gar nichts!</a:t>
            </a:r>
          </a:p>
          <a:p>
            <a:pPr>
              <a:buNone/>
            </a:pPr>
            <a:endParaRPr lang="de-DE" sz="1600" dirty="0">
              <a:latin typeface="Arial" pitchFamily="34" charset="0"/>
              <a:cs typeface="Arial" pitchFamily="34" charset="0"/>
            </a:endParaRPr>
          </a:p>
          <a:p>
            <a:pPr>
              <a:buNone/>
            </a:pPr>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a:p>
            <a:pPr>
              <a:buNone/>
            </a:pPr>
            <a:endParaRPr lang="de-DE" sz="1600" dirty="0" smtClean="0">
              <a:latin typeface="Arial" pitchFamily="34" charset="0"/>
              <a:cs typeface="Arial" pitchFamily="34" charset="0"/>
            </a:endParaRPr>
          </a:p>
          <a:p>
            <a:pPr>
              <a:buNone/>
            </a:pPr>
            <a:endParaRPr lang="de-DE"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5549 (2).jpg"/>
          <p:cNvPicPr>
            <a:picLocks noChangeAspect="1"/>
          </p:cNvPicPr>
          <p:nvPr/>
        </p:nvPicPr>
        <p:blipFill>
          <a:blip r:embed="rId2" cstate="print"/>
          <a:stretch>
            <a:fillRect/>
          </a:stretch>
        </p:blipFill>
        <p:spPr>
          <a:xfrm>
            <a:off x="179512" y="260648"/>
            <a:ext cx="2880320" cy="2160240"/>
          </a:xfrm>
          <a:prstGeom prst="rect">
            <a:avLst/>
          </a:prstGeom>
        </p:spPr>
      </p:pic>
      <p:pic>
        <p:nvPicPr>
          <p:cNvPr id="4" name="Grafik 3" descr="IMG_5557 (2).jpg"/>
          <p:cNvPicPr>
            <a:picLocks noChangeAspect="1"/>
          </p:cNvPicPr>
          <p:nvPr/>
        </p:nvPicPr>
        <p:blipFill>
          <a:blip r:embed="rId3" cstate="print"/>
          <a:stretch>
            <a:fillRect/>
          </a:stretch>
        </p:blipFill>
        <p:spPr>
          <a:xfrm>
            <a:off x="3275856" y="260648"/>
            <a:ext cx="2784310" cy="2088232"/>
          </a:xfrm>
          <a:prstGeom prst="rect">
            <a:avLst/>
          </a:prstGeom>
        </p:spPr>
      </p:pic>
      <p:pic>
        <p:nvPicPr>
          <p:cNvPr id="5" name="Grafik 4" descr="IMG_5563 (2).jpg"/>
          <p:cNvPicPr>
            <a:picLocks noChangeAspect="1"/>
          </p:cNvPicPr>
          <p:nvPr/>
        </p:nvPicPr>
        <p:blipFill>
          <a:blip r:embed="rId4" cstate="print"/>
          <a:stretch>
            <a:fillRect/>
          </a:stretch>
        </p:blipFill>
        <p:spPr>
          <a:xfrm>
            <a:off x="179512" y="2636912"/>
            <a:ext cx="2736304" cy="2052228"/>
          </a:xfrm>
          <a:prstGeom prst="rect">
            <a:avLst/>
          </a:prstGeom>
        </p:spPr>
      </p:pic>
      <p:pic>
        <p:nvPicPr>
          <p:cNvPr id="6" name="Grafik 5" descr="IMG_5565 (2).jpg"/>
          <p:cNvPicPr>
            <a:picLocks noChangeAspect="1"/>
          </p:cNvPicPr>
          <p:nvPr/>
        </p:nvPicPr>
        <p:blipFill>
          <a:blip r:embed="rId5" cstate="print"/>
          <a:stretch>
            <a:fillRect/>
          </a:stretch>
        </p:blipFill>
        <p:spPr>
          <a:xfrm>
            <a:off x="3131840" y="2636912"/>
            <a:ext cx="2688298" cy="2016224"/>
          </a:xfrm>
          <a:prstGeom prst="rect">
            <a:avLst/>
          </a:prstGeom>
        </p:spPr>
      </p:pic>
      <p:sp>
        <p:nvSpPr>
          <p:cNvPr id="7" name="Textfeld 6"/>
          <p:cNvSpPr txBox="1"/>
          <p:nvPr/>
        </p:nvSpPr>
        <p:spPr>
          <a:xfrm>
            <a:off x="179512" y="4941168"/>
            <a:ext cx="8784976" cy="1477328"/>
          </a:xfrm>
          <a:prstGeom prst="rect">
            <a:avLst/>
          </a:prstGeom>
          <a:noFill/>
        </p:spPr>
        <p:txBody>
          <a:bodyPr wrap="square" rtlCol="0">
            <a:spAutoFit/>
          </a:bodyPr>
          <a:lstStyle/>
          <a:p>
            <a:r>
              <a:rPr lang="de-DE" dirty="0" smtClean="0">
                <a:latin typeface="Arial" pitchFamily="34" charset="0"/>
                <a:cs typeface="Arial" pitchFamily="34" charset="0"/>
              </a:rPr>
              <a:t>Klare Zielsetzung für alle Riesen – jeder kümmert sich um sein Jahrbuch und schaut,</a:t>
            </a:r>
          </a:p>
          <a:p>
            <a:r>
              <a:rPr lang="de-DE" dirty="0" smtClean="0">
                <a:latin typeface="Arial" pitchFamily="34" charset="0"/>
                <a:cs typeface="Arial" pitchFamily="34" charset="0"/>
              </a:rPr>
              <a:t>dass er die letzten Aktivitäten einstellt. Da die Kinder in diesem Jahr ihre Texte selbst</a:t>
            </a:r>
          </a:p>
          <a:p>
            <a:r>
              <a:rPr lang="de-DE" dirty="0" smtClean="0">
                <a:latin typeface="Arial" pitchFamily="34" charset="0"/>
                <a:cs typeface="Arial" pitchFamily="34" charset="0"/>
              </a:rPr>
              <a:t>sprechen und aufnehmen, kann dies auch nur in Einzel- oder Zweierarbeit stattfinden. Also ein langwieriger Prozess, bis alle Riesen diese Aufgabe erfüllt hatten. </a:t>
            </a:r>
            <a:endParaRPr lang="de-DE" dirty="0">
              <a:latin typeface="Arial" pitchFamily="34" charset="0"/>
              <a:cs typeface="Arial" pitchFamily="34" charset="0"/>
            </a:endParaRPr>
          </a:p>
        </p:txBody>
      </p:sp>
      <p:sp>
        <p:nvSpPr>
          <p:cNvPr id="8" name="Textfeld 7"/>
          <p:cNvSpPr txBox="1"/>
          <p:nvPr/>
        </p:nvSpPr>
        <p:spPr>
          <a:xfrm>
            <a:off x="6156176" y="332656"/>
            <a:ext cx="2987824" cy="4247317"/>
          </a:xfrm>
          <a:prstGeom prst="rect">
            <a:avLst/>
          </a:prstGeom>
          <a:noFill/>
        </p:spPr>
        <p:txBody>
          <a:bodyPr wrap="square" rtlCol="0">
            <a:spAutoFit/>
          </a:bodyPr>
          <a:lstStyle/>
          <a:p>
            <a:r>
              <a:rPr lang="de-DE" b="1" dirty="0" smtClean="0">
                <a:latin typeface="Arial" pitchFamily="34" charset="0"/>
                <a:cs typeface="Arial" pitchFamily="34" charset="0"/>
              </a:rPr>
              <a:t>Die aktive Arbeit mit dem </a:t>
            </a:r>
            <a:r>
              <a:rPr lang="de-DE" b="1" dirty="0" err="1" smtClean="0">
                <a:latin typeface="Arial" pitchFamily="34" charset="0"/>
                <a:cs typeface="Arial" pitchFamily="34" charset="0"/>
              </a:rPr>
              <a:t>Ipad</a:t>
            </a:r>
            <a:r>
              <a:rPr lang="de-DE" b="1" dirty="0" smtClean="0">
                <a:latin typeface="Arial" pitchFamily="34" charset="0"/>
                <a:cs typeface="Arial" pitchFamily="34" charset="0"/>
              </a:rPr>
              <a:t> unterstützt den Erwerb von Medien-</a:t>
            </a:r>
            <a:r>
              <a:rPr lang="de-DE" b="1" dirty="0" err="1" smtClean="0">
                <a:latin typeface="Arial" pitchFamily="34" charset="0"/>
                <a:cs typeface="Arial" pitchFamily="34" charset="0"/>
              </a:rPr>
              <a:t>kompetenz</a:t>
            </a:r>
            <a:r>
              <a:rPr lang="de-DE" b="1" dirty="0" smtClean="0">
                <a:latin typeface="Arial" pitchFamily="34" charset="0"/>
                <a:cs typeface="Arial" pitchFamily="34" charset="0"/>
              </a:rPr>
              <a:t>. Die Kinder</a:t>
            </a:r>
          </a:p>
          <a:p>
            <a:r>
              <a:rPr lang="de-DE" b="1" dirty="0" smtClean="0">
                <a:latin typeface="Arial" pitchFamily="34" charset="0"/>
                <a:cs typeface="Arial" pitchFamily="34" charset="0"/>
              </a:rPr>
              <a:t>erweitern ihr Wissen über</a:t>
            </a:r>
          </a:p>
          <a:p>
            <a:r>
              <a:rPr lang="de-DE" b="1" dirty="0" smtClean="0">
                <a:latin typeface="Arial" pitchFamily="34" charset="0"/>
                <a:cs typeface="Arial" pitchFamily="34" charset="0"/>
              </a:rPr>
              <a:t>Funktionsweisen zur </a:t>
            </a:r>
          </a:p>
          <a:p>
            <a:r>
              <a:rPr lang="de-DE" b="1" dirty="0" smtClean="0">
                <a:latin typeface="Arial" pitchFamily="34" charset="0"/>
                <a:cs typeface="Arial" pitchFamily="34" charset="0"/>
              </a:rPr>
              <a:t>selbständigen Medien-</a:t>
            </a:r>
          </a:p>
          <a:p>
            <a:r>
              <a:rPr lang="de-DE" b="1" dirty="0" err="1" smtClean="0">
                <a:latin typeface="Arial" pitchFamily="34" charset="0"/>
                <a:cs typeface="Arial" pitchFamily="34" charset="0"/>
              </a:rPr>
              <a:t>nutzung</a:t>
            </a:r>
            <a:r>
              <a:rPr lang="de-DE" b="1" dirty="0" smtClean="0">
                <a:latin typeface="Arial" pitchFamily="34" charset="0"/>
                <a:cs typeface="Arial" pitchFamily="34" charset="0"/>
              </a:rPr>
              <a:t>, indem sie zu-</a:t>
            </a:r>
          </a:p>
          <a:p>
            <a:r>
              <a:rPr lang="de-DE" b="1" dirty="0" smtClean="0">
                <a:latin typeface="Arial" pitchFamily="34" charset="0"/>
                <a:cs typeface="Arial" pitchFamily="34" charset="0"/>
              </a:rPr>
              <a:t>nehmend selbsttätig ihre</a:t>
            </a:r>
          </a:p>
          <a:p>
            <a:r>
              <a:rPr lang="de-DE" b="1" dirty="0" smtClean="0">
                <a:latin typeface="Arial" pitchFamily="34" charset="0"/>
                <a:cs typeface="Arial" pitchFamily="34" charset="0"/>
              </a:rPr>
              <a:t>Bilder einstellen. Sie lernen bewusst und </a:t>
            </a:r>
            <a:r>
              <a:rPr lang="de-DE" b="1" dirty="0" err="1" smtClean="0">
                <a:latin typeface="Arial" pitchFamily="34" charset="0"/>
                <a:cs typeface="Arial" pitchFamily="34" charset="0"/>
              </a:rPr>
              <a:t>kon</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trolliert</a:t>
            </a:r>
            <a:r>
              <a:rPr lang="de-DE" b="1" dirty="0" smtClean="0">
                <a:latin typeface="Arial" pitchFamily="34" charset="0"/>
                <a:cs typeface="Arial" pitchFamily="34" charset="0"/>
              </a:rPr>
              <a:t> mit diesem Medium umzugehen und</a:t>
            </a:r>
          </a:p>
          <a:p>
            <a:r>
              <a:rPr lang="de-DE" b="1" dirty="0" smtClean="0">
                <a:latin typeface="Arial" pitchFamily="34" charset="0"/>
                <a:cs typeface="Arial" pitchFamily="34" charset="0"/>
              </a:rPr>
              <a:t>die </a:t>
            </a:r>
            <a:r>
              <a:rPr lang="de-DE" b="1" dirty="0" smtClean="0">
                <a:latin typeface="Arial" pitchFamily="34" charset="0"/>
                <a:cs typeface="Arial" pitchFamily="34" charset="0"/>
              </a:rPr>
              <a:t>T</a:t>
            </a:r>
            <a:r>
              <a:rPr lang="de-DE" b="1" dirty="0" smtClean="0">
                <a:latin typeface="Arial" pitchFamily="34" charset="0"/>
                <a:cs typeface="Arial" pitchFamily="34" charset="0"/>
              </a:rPr>
              <a:t>echnik immer mehr zu verstehen.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2596 (2).jpg"/>
          <p:cNvPicPr>
            <a:picLocks noChangeAspect="1"/>
          </p:cNvPicPr>
          <p:nvPr/>
        </p:nvPicPr>
        <p:blipFill>
          <a:blip r:embed="rId2" cstate="print"/>
          <a:stretch>
            <a:fillRect/>
          </a:stretch>
        </p:blipFill>
        <p:spPr>
          <a:xfrm>
            <a:off x="395536" y="260648"/>
            <a:ext cx="3360373" cy="2520280"/>
          </a:xfrm>
          <a:prstGeom prst="rect">
            <a:avLst/>
          </a:prstGeom>
        </p:spPr>
      </p:pic>
      <p:pic>
        <p:nvPicPr>
          <p:cNvPr id="3" name="Grafik 2" descr="IMG_2605 (2).jpg"/>
          <p:cNvPicPr>
            <a:picLocks noChangeAspect="1"/>
          </p:cNvPicPr>
          <p:nvPr/>
        </p:nvPicPr>
        <p:blipFill>
          <a:blip r:embed="rId3" cstate="print"/>
          <a:stretch>
            <a:fillRect/>
          </a:stretch>
        </p:blipFill>
        <p:spPr>
          <a:xfrm>
            <a:off x="3923928" y="260648"/>
            <a:ext cx="3360374" cy="2520280"/>
          </a:xfrm>
          <a:prstGeom prst="rect">
            <a:avLst/>
          </a:prstGeom>
        </p:spPr>
      </p:pic>
      <p:pic>
        <p:nvPicPr>
          <p:cNvPr id="4" name="Grafik 3" descr="IMG_2606 (2).jpg"/>
          <p:cNvPicPr>
            <a:picLocks noChangeAspect="1"/>
          </p:cNvPicPr>
          <p:nvPr/>
        </p:nvPicPr>
        <p:blipFill>
          <a:blip r:embed="rId4" cstate="print"/>
          <a:stretch>
            <a:fillRect/>
          </a:stretch>
        </p:blipFill>
        <p:spPr>
          <a:xfrm>
            <a:off x="5351578" y="2924944"/>
            <a:ext cx="3360373" cy="2520280"/>
          </a:xfrm>
          <a:prstGeom prst="rect">
            <a:avLst/>
          </a:prstGeom>
        </p:spPr>
      </p:pic>
      <p:sp>
        <p:nvSpPr>
          <p:cNvPr id="5" name="Textfeld 4"/>
          <p:cNvSpPr txBox="1"/>
          <p:nvPr/>
        </p:nvSpPr>
        <p:spPr>
          <a:xfrm>
            <a:off x="179512" y="2996952"/>
            <a:ext cx="5112568" cy="2585323"/>
          </a:xfrm>
          <a:prstGeom prst="rect">
            <a:avLst/>
          </a:prstGeom>
          <a:noFill/>
        </p:spPr>
        <p:txBody>
          <a:bodyPr wrap="square" rtlCol="0">
            <a:spAutoFit/>
          </a:bodyPr>
          <a:lstStyle/>
          <a:p>
            <a:r>
              <a:rPr lang="de-DE" dirty="0" smtClean="0">
                <a:latin typeface="Arial" pitchFamily="34" charset="0"/>
                <a:cs typeface="Arial" pitchFamily="34" charset="0"/>
              </a:rPr>
              <a:t>Damit die Kinder zunehmen als Gruppe zusammenwachsen, wurde sich auch Zeit für</a:t>
            </a:r>
          </a:p>
          <a:p>
            <a:r>
              <a:rPr lang="de-DE" dirty="0" smtClean="0">
                <a:latin typeface="Arial" pitchFamily="34" charset="0"/>
                <a:cs typeface="Arial" pitchFamily="34" charset="0"/>
              </a:rPr>
              <a:t>gemeinsame Entscheidungen und Gruppen-spiele genommen. Welchen Adventskranz wollten die Riesen haben? Das war schnell mit einer kleinen Abstimmung entschieden. Auch welches Spiel die Gruppe dann noch spielen wollten, konnte dann recht schnell beschlossen werden.  </a:t>
            </a:r>
          </a:p>
        </p:txBody>
      </p:sp>
      <p:sp>
        <p:nvSpPr>
          <p:cNvPr id="6" name="Textfeld 5"/>
          <p:cNvSpPr txBox="1"/>
          <p:nvPr/>
        </p:nvSpPr>
        <p:spPr>
          <a:xfrm>
            <a:off x="179512" y="5517232"/>
            <a:ext cx="9075498" cy="1200329"/>
          </a:xfrm>
          <a:prstGeom prst="rect">
            <a:avLst/>
          </a:prstGeom>
          <a:noFill/>
        </p:spPr>
        <p:txBody>
          <a:bodyPr wrap="square" rtlCol="0">
            <a:spAutoFit/>
          </a:bodyPr>
          <a:lstStyle/>
          <a:p>
            <a:r>
              <a:rPr lang="de-DE" b="1" dirty="0" smtClean="0">
                <a:latin typeface="Arial" pitchFamily="34" charset="0"/>
                <a:cs typeface="Arial" pitchFamily="34" charset="0"/>
              </a:rPr>
              <a:t>Durch </a:t>
            </a:r>
            <a:r>
              <a:rPr lang="de-DE" b="1" dirty="0" err="1" smtClean="0">
                <a:latin typeface="Arial" pitchFamily="34" charset="0"/>
                <a:cs typeface="Arial" pitchFamily="34" charset="0"/>
              </a:rPr>
              <a:t>ko</a:t>
            </a:r>
            <a:r>
              <a:rPr lang="de-DE" b="1" dirty="0" smtClean="0">
                <a:latin typeface="Arial" pitchFamily="34" charset="0"/>
                <a:cs typeface="Arial" pitchFamily="34" charset="0"/>
              </a:rPr>
              <a:t>-konstruktiv ausgehandelte Entscheidungsprozesse lernen Kinder, </a:t>
            </a:r>
          </a:p>
          <a:p>
            <a:r>
              <a:rPr lang="de-DE" b="1" dirty="0" smtClean="0">
                <a:latin typeface="Arial" pitchFamily="34" charset="0"/>
                <a:cs typeface="Arial" pitchFamily="34" charset="0"/>
              </a:rPr>
              <a:t>dass Ideen ausgetauscht, verhandelt und ausgeweitet werden können. Es er-</a:t>
            </a:r>
          </a:p>
          <a:p>
            <a:r>
              <a:rPr lang="de-DE" b="1" dirty="0" smtClean="0">
                <a:latin typeface="Arial" pitchFamily="34" charset="0"/>
                <a:cs typeface="Arial" pitchFamily="34" charset="0"/>
              </a:rPr>
              <a:t>weitert das Verständnis für die Belange der anderen und stärkt Rücksichtnahme</a:t>
            </a:r>
          </a:p>
          <a:p>
            <a:r>
              <a:rPr lang="de-DE" b="1" dirty="0" smtClean="0">
                <a:latin typeface="Arial" pitchFamily="34" charset="0"/>
                <a:cs typeface="Arial" pitchFamily="34" charset="0"/>
              </a:rPr>
              <a:t>und Empathie-Fähigkeit.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498</Words>
  <Application>Microsoft Office PowerPoint</Application>
  <PresentationFormat>Bildschirmpräsentation (4:3)</PresentationFormat>
  <Paragraphs>56</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Larissa-Design</vt:lpstr>
      <vt:lpstr>Projektauswertung und Jahrbuch-Arbeit Wochenrückblick vom 18.11. bis Fr. 22.11.24</vt:lpstr>
      <vt:lpstr>Auswertung des Projektes Häuser:</vt:lpstr>
      <vt:lpstr>Folie 3</vt:lpstr>
      <vt:lpstr>Folie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Projektauswertung und Jahrbuch-Arbeit Wochenrückblick vom 18.11. bis Fr. 22.11.24</dc:title>
  <dc:creator>Leit</dc:creator>
  <cp:lastModifiedBy>Leit</cp:lastModifiedBy>
  <cp:revision>2</cp:revision>
  <dcterms:created xsi:type="dcterms:W3CDTF">2024-11-27T11:18:02Z</dcterms:created>
  <dcterms:modified xsi:type="dcterms:W3CDTF">2024-11-29T06:44:35Z</dcterms:modified>
</cp:coreProperties>
</file>