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smtClean="0"/>
              <a:t>Titelmasterformat durch Klicken bearbeiten</a:t>
            </a:r>
            <a:endParaRPr lang="de-DE"/>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fld id="{C15D5893-1433-450F-8DA4-56D116A07150}" type="datetimeFigureOut">
              <a:rPr lang="de-DE" smtClean="0"/>
              <a:pPr/>
              <a:t>22.11.2024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6A31E86-0A51-4A3C-BD74-AEDBCE76597D}" type="slidenum">
              <a:rPr lang="de-DE" smtClean="0"/>
              <a:pPr/>
              <a:t>‹Nr.›</a:t>
            </a:fld>
            <a:endParaRPr lang="de-DE"/>
          </a:p>
        </p:txBody>
      </p:sp>
    </p:spTree>
    <p:extLst>
      <p:ext uri="{BB962C8B-B14F-4D97-AF65-F5344CB8AC3E}">
        <p14:creationId xmlns:p14="http://schemas.microsoft.com/office/powerpoint/2010/main" xmlns="" val="3246958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15D5893-1433-450F-8DA4-56D116A07150}" type="datetimeFigureOut">
              <a:rPr lang="de-DE" smtClean="0"/>
              <a:pPr/>
              <a:t>22.11.2024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6A31E86-0A51-4A3C-BD74-AEDBCE76597D}" type="slidenum">
              <a:rPr lang="de-DE" smtClean="0"/>
              <a:pPr/>
              <a:t>‹Nr.›</a:t>
            </a:fld>
            <a:endParaRPr lang="de-DE"/>
          </a:p>
        </p:txBody>
      </p:sp>
    </p:spTree>
    <p:extLst>
      <p:ext uri="{BB962C8B-B14F-4D97-AF65-F5344CB8AC3E}">
        <p14:creationId xmlns:p14="http://schemas.microsoft.com/office/powerpoint/2010/main" xmlns="" val="3210782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15D5893-1433-450F-8DA4-56D116A07150}" type="datetimeFigureOut">
              <a:rPr lang="de-DE" smtClean="0"/>
              <a:pPr/>
              <a:t>22.11.2024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6A31E86-0A51-4A3C-BD74-AEDBCE76597D}" type="slidenum">
              <a:rPr lang="de-DE" smtClean="0"/>
              <a:pPr/>
              <a:t>‹Nr.›</a:t>
            </a:fld>
            <a:endParaRPr lang="de-DE"/>
          </a:p>
        </p:txBody>
      </p:sp>
    </p:spTree>
    <p:extLst>
      <p:ext uri="{BB962C8B-B14F-4D97-AF65-F5344CB8AC3E}">
        <p14:creationId xmlns:p14="http://schemas.microsoft.com/office/powerpoint/2010/main" xmlns="" val="46262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fld id="{C15D5893-1433-450F-8DA4-56D116A07150}" type="datetimeFigureOut">
              <a:rPr lang="de-DE" smtClean="0"/>
              <a:pPr/>
              <a:t>22.11.2024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6A31E86-0A51-4A3C-BD74-AEDBCE76597D}" type="slidenum">
              <a:rPr lang="de-DE" smtClean="0"/>
              <a:pPr/>
              <a:t>‹Nr.›</a:t>
            </a:fld>
            <a:endParaRPr lang="de-DE"/>
          </a:p>
        </p:txBody>
      </p:sp>
    </p:spTree>
    <p:extLst>
      <p:ext uri="{BB962C8B-B14F-4D97-AF65-F5344CB8AC3E}">
        <p14:creationId xmlns:p14="http://schemas.microsoft.com/office/powerpoint/2010/main" xmlns="" val="3704566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smtClean="0"/>
              <a:t>Titelmasterformat durch Klicken bearbeiten</a:t>
            </a:r>
            <a:endParaRPr lang="de-DE"/>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smtClean="0"/>
              <a:t>Textmasterformat bearbeiten</a:t>
            </a:r>
          </a:p>
        </p:txBody>
      </p:sp>
      <p:sp>
        <p:nvSpPr>
          <p:cNvPr id="4" name="Datumsplatzhalter 3"/>
          <p:cNvSpPr>
            <a:spLocks noGrp="1"/>
          </p:cNvSpPr>
          <p:nvPr>
            <p:ph type="dt" sz="half" idx="10"/>
          </p:nvPr>
        </p:nvSpPr>
        <p:spPr/>
        <p:txBody>
          <a:bodyPr/>
          <a:lstStyle/>
          <a:p>
            <a:fld id="{C15D5893-1433-450F-8DA4-56D116A07150}" type="datetimeFigureOut">
              <a:rPr lang="de-DE" smtClean="0"/>
              <a:pPr/>
              <a:t>22.11.2024</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36A31E86-0A51-4A3C-BD74-AEDBCE76597D}" type="slidenum">
              <a:rPr lang="de-DE" smtClean="0"/>
              <a:pPr/>
              <a:t>‹Nr.›</a:t>
            </a:fld>
            <a:endParaRPr lang="de-DE"/>
          </a:p>
        </p:txBody>
      </p:sp>
    </p:spTree>
    <p:extLst>
      <p:ext uri="{BB962C8B-B14F-4D97-AF65-F5344CB8AC3E}">
        <p14:creationId xmlns:p14="http://schemas.microsoft.com/office/powerpoint/2010/main" xmlns="" val="4128261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38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6172200" y="1825625"/>
            <a:ext cx="5181600" cy="435133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fld id="{C15D5893-1433-450F-8DA4-56D116A07150}" type="datetimeFigureOut">
              <a:rPr lang="de-DE" smtClean="0"/>
              <a:pPr/>
              <a:t>22.11.2024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6A31E86-0A51-4A3C-BD74-AEDBCE76597D}" type="slidenum">
              <a:rPr lang="de-DE" smtClean="0"/>
              <a:pPr/>
              <a:t>‹Nr.›</a:t>
            </a:fld>
            <a:endParaRPr lang="de-DE"/>
          </a:p>
        </p:txBody>
      </p:sp>
    </p:spTree>
    <p:extLst>
      <p:ext uri="{BB962C8B-B14F-4D97-AF65-F5344CB8AC3E}">
        <p14:creationId xmlns:p14="http://schemas.microsoft.com/office/powerpoint/2010/main" xmlns="" val="35815660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smtClean="0"/>
              <a:t>Titelmasterformat durch Klicken bearbeiten</a:t>
            </a:r>
            <a:endParaRPr lang="de-DE"/>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fld id="{C15D5893-1433-450F-8DA4-56D116A07150}" type="datetimeFigureOut">
              <a:rPr lang="de-DE" smtClean="0"/>
              <a:pPr/>
              <a:t>22.11.2024</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36A31E86-0A51-4A3C-BD74-AEDBCE76597D}" type="slidenum">
              <a:rPr lang="de-DE" smtClean="0"/>
              <a:pPr/>
              <a:t>‹Nr.›</a:t>
            </a:fld>
            <a:endParaRPr lang="de-DE"/>
          </a:p>
        </p:txBody>
      </p:sp>
    </p:spTree>
    <p:extLst>
      <p:ext uri="{BB962C8B-B14F-4D97-AF65-F5344CB8AC3E}">
        <p14:creationId xmlns:p14="http://schemas.microsoft.com/office/powerpoint/2010/main" xmlns="" val="1383070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fld id="{C15D5893-1433-450F-8DA4-56D116A07150}" type="datetimeFigureOut">
              <a:rPr lang="de-DE" smtClean="0"/>
              <a:pPr/>
              <a:t>22.11.2024</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36A31E86-0A51-4A3C-BD74-AEDBCE76597D}" type="slidenum">
              <a:rPr lang="de-DE" smtClean="0"/>
              <a:pPr/>
              <a:t>‹Nr.›</a:t>
            </a:fld>
            <a:endParaRPr lang="de-DE"/>
          </a:p>
        </p:txBody>
      </p:sp>
    </p:spTree>
    <p:extLst>
      <p:ext uri="{BB962C8B-B14F-4D97-AF65-F5344CB8AC3E}">
        <p14:creationId xmlns:p14="http://schemas.microsoft.com/office/powerpoint/2010/main" xmlns="" val="40436107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C15D5893-1433-450F-8DA4-56D116A07150}" type="datetimeFigureOut">
              <a:rPr lang="de-DE" smtClean="0"/>
              <a:pPr/>
              <a:t>22.11.2024</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36A31E86-0A51-4A3C-BD74-AEDBCE76597D}" type="slidenum">
              <a:rPr lang="de-DE" smtClean="0"/>
              <a:pPr/>
              <a:t>‹Nr.›</a:t>
            </a:fld>
            <a:endParaRPr lang="de-DE"/>
          </a:p>
        </p:txBody>
      </p:sp>
    </p:spTree>
    <p:extLst>
      <p:ext uri="{BB962C8B-B14F-4D97-AF65-F5344CB8AC3E}">
        <p14:creationId xmlns:p14="http://schemas.microsoft.com/office/powerpoint/2010/main" xmlns="" val="2095293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C15D5893-1433-450F-8DA4-56D116A07150}" type="datetimeFigureOut">
              <a:rPr lang="de-DE" smtClean="0"/>
              <a:pPr/>
              <a:t>22.11.2024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6A31E86-0A51-4A3C-BD74-AEDBCE76597D}" type="slidenum">
              <a:rPr lang="de-DE" smtClean="0"/>
              <a:pPr/>
              <a:t>‹Nr.›</a:t>
            </a:fld>
            <a:endParaRPr lang="de-DE"/>
          </a:p>
        </p:txBody>
      </p:sp>
    </p:spTree>
    <p:extLst>
      <p:ext uri="{BB962C8B-B14F-4D97-AF65-F5344CB8AC3E}">
        <p14:creationId xmlns:p14="http://schemas.microsoft.com/office/powerpoint/2010/main" xmlns="" val="1065876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smtClean="0"/>
              <a:t>Titelmasterformat durch Klicken bearbeiten</a:t>
            </a:r>
            <a:endParaRPr lang="de-DE"/>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smtClean="0"/>
              <a:t>Textmasterformat bearbeiten</a:t>
            </a:r>
          </a:p>
        </p:txBody>
      </p:sp>
      <p:sp>
        <p:nvSpPr>
          <p:cNvPr id="5" name="Datumsplatzhalter 4"/>
          <p:cNvSpPr>
            <a:spLocks noGrp="1"/>
          </p:cNvSpPr>
          <p:nvPr>
            <p:ph type="dt" sz="half" idx="10"/>
          </p:nvPr>
        </p:nvSpPr>
        <p:spPr/>
        <p:txBody>
          <a:bodyPr/>
          <a:lstStyle/>
          <a:p>
            <a:fld id="{C15D5893-1433-450F-8DA4-56D116A07150}" type="datetimeFigureOut">
              <a:rPr lang="de-DE" smtClean="0"/>
              <a:pPr/>
              <a:t>22.11.2024</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36A31E86-0A51-4A3C-BD74-AEDBCE76597D}" type="slidenum">
              <a:rPr lang="de-DE" smtClean="0"/>
              <a:pPr/>
              <a:t>‹Nr.›</a:t>
            </a:fld>
            <a:endParaRPr lang="de-DE"/>
          </a:p>
        </p:txBody>
      </p:sp>
    </p:spTree>
    <p:extLst>
      <p:ext uri="{BB962C8B-B14F-4D97-AF65-F5344CB8AC3E}">
        <p14:creationId xmlns:p14="http://schemas.microsoft.com/office/powerpoint/2010/main" xmlns="" val="2488085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5D5893-1433-450F-8DA4-56D116A07150}" type="datetimeFigureOut">
              <a:rPr lang="de-DE" smtClean="0"/>
              <a:pPr/>
              <a:t>22.11.2024</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A31E86-0A51-4A3C-BD74-AEDBCE76597D}" type="slidenum">
              <a:rPr lang="de-DE" smtClean="0"/>
              <a:pPr/>
              <a:t>‹Nr.›</a:t>
            </a:fld>
            <a:endParaRPr lang="de-DE"/>
          </a:p>
        </p:txBody>
      </p:sp>
    </p:spTree>
    <p:extLst>
      <p:ext uri="{BB962C8B-B14F-4D97-AF65-F5344CB8AC3E}">
        <p14:creationId xmlns:p14="http://schemas.microsoft.com/office/powerpoint/2010/main" xmlns="" val="38529080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5.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image" Target="../media/image30.jpeg"/><Relationship Id="rId5" Type="http://schemas.openxmlformats.org/officeDocument/2006/relationships/image" Target="../media/image29.jpeg"/><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838200" y="1"/>
            <a:ext cx="10515600" cy="1690688"/>
          </a:xfrm>
        </p:spPr>
        <p:txBody>
          <a:bodyPr>
            <a:normAutofit/>
          </a:bodyPr>
          <a:lstStyle/>
          <a:p>
            <a:pPr algn="ctr"/>
            <a:r>
              <a:rPr lang="de-DE" dirty="0" smtClean="0"/>
              <a:t>„</a:t>
            </a:r>
            <a:r>
              <a:rPr lang="de-DE" b="1" dirty="0" smtClean="0">
                <a:latin typeface="Arial" panose="020B0604020202020204" pitchFamily="34" charset="0"/>
                <a:cs typeface="Arial" panose="020B0604020202020204" pitchFamily="34" charset="0"/>
              </a:rPr>
              <a:t>Endspurt – Häuserprojekt“</a:t>
            </a:r>
            <a:br>
              <a:rPr lang="de-DE" b="1" dirty="0" smtClean="0">
                <a:latin typeface="Arial" panose="020B0604020202020204" pitchFamily="34" charset="0"/>
                <a:cs typeface="Arial" panose="020B0604020202020204" pitchFamily="34" charset="0"/>
              </a:rPr>
            </a:br>
            <a:r>
              <a:rPr lang="de-DE" sz="3100" b="1" dirty="0" smtClean="0">
                <a:latin typeface="Arial" panose="020B0604020202020204" pitchFamily="34" charset="0"/>
                <a:cs typeface="Arial" panose="020B0604020202020204" pitchFamily="34" charset="0"/>
              </a:rPr>
              <a:t>Wochenrückblick vom 11.11. bis 15.11.2024</a:t>
            </a:r>
            <a:endParaRPr lang="de-DE" sz="3100" b="1" dirty="0">
              <a:latin typeface="Arial" panose="020B0604020202020204" pitchFamily="34" charset="0"/>
              <a:cs typeface="Arial" panose="020B0604020202020204" pitchFamily="34" charset="0"/>
            </a:endParaRPr>
          </a:p>
        </p:txBody>
      </p:sp>
      <p:pic>
        <p:nvPicPr>
          <p:cNvPr id="5" name="Grafik 4"/>
          <p:cNvPicPr>
            <a:picLocks noChangeAspect="1"/>
          </p:cNvPicPr>
          <p:nvPr/>
        </p:nvPicPr>
        <p:blipFill rotWithShape="1">
          <a:blip r:embed="rId2" cstate="print">
            <a:extLst>
              <a:ext uri="{28A0092B-C50C-407E-A947-70E740481C1C}">
                <a14:useLocalDpi xmlns:a14="http://schemas.microsoft.com/office/drawing/2010/main" xmlns="" val="0"/>
              </a:ext>
            </a:extLst>
          </a:blip>
          <a:srcRect b="23443"/>
          <a:stretch/>
        </p:blipFill>
        <p:spPr>
          <a:xfrm>
            <a:off x="263612" y="4256903"/>
            <a:ext cx="2245554" cy="2292178"/>
          </a:xfrm>
          <a:prstGeom prst="rect">
            <a:avLst/>
          </a:prstGeom>
        </p:spPr>
      </p:pic>
      <p:pic>
        <p:nvPicPr>
          <p:cNvPr id="6" name="Grafik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263612" y="1443680"/>
            <a:ext cx="2018786" cy="2691715"/>
          </a:xfrm>
          <a:prstGeom prst="rect">
            <a:avLst/>
          </a:prstGeom>
        </p:spPr>
      </p:pic>
      <p:pic>
        <p:nvPicPr>
          <p:cNvPr id="7" name="Grafik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353435" y="1404550"/>
            <a:ext cx="3014531" cy="2260898"/>
          </a:xfrm>
          <a:prstGeom prst="rect">
            <a:avLst/>
          </a:prstGeom>
        </p:spPr>
      </p:pic>
      <p:pic>
        <p:nvPicPr>
          <p:cNvPr id="8" name="Grafik 7"/>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2920483" y="1404550"/>
            <a:ext cx="3094683" cy="2321012"/>
          </a:xfrm>
          <a:prstGeom prst="rect">
            <a:avLst/>
          </a:prstGeom>
        </p:spPr>
      </p:pic>
      <p:pic>
        <p:nvPicPr>
          <p:cNvPr id="10" name="Grafik 9"/>
          <p:cNvPicPr>
            <a:picLocks noChangeAspect="1"/>
          </p:cNvPicPr>
          <p:nvPr/>
        </p:nvPicPr>
        <p:blipFill>
          <a:blip r:embed="rId6" cstate="print">
            <a:extLst>
              <a:ext uri="{28A0092B-C50C-407E-A947-70E740481C1C}">
                <a14:useLocalDpi xmlns:a14="http://schemas.microsoft.com/office/drawing/2010/main" xmlns="" val="0"/>
              </a:ext>
            </a:extLst>
          </a:blip>
          <a:stretch>
            <a:fillRect/>
          </a:stretch>
        </p:blipFill>
        <p:spPr>
          <a:xfrm>
            <a:off x="9747935" y="1404550"/>
            <a:ext cx="2091381" cy="2788508"/>
          </a:xfrm>
          <a:prstGeom prst="rect">
            <a:avLst/>
          </a:prstGeom>
        </p:spPr>
      </p:pic>
      <p:sp>
        <p:nvSpPr>
          <p:cNvPr id="11" name="Textfeld 10"/>
          <p:cNvSpPr txBox="1"/>
          <p:nvPr/>
        </p:nvSpPr>
        <p:spPr>
          <a:xfrm>
            <a:off x="2856986" y="4193058"/>
            <a:ext cx="184731" cy="369332"/>
          </a:xfrm>
          <a:prstGeom prst="rect">
            <a:avLst/>
          </a:prstGeom>
          <a:noFill/>
        </p:spPr>
        <p:txBody>
          <a:bodyPr wrap="none" rtlCol="0">
            <a:spAutoFit/>
          </a:bodyPr>
          <a:lstStyle/>
          <a:p>
            <a:endParaRPr lang="de-DE" dirty="0">
              <a:latin typeface="Arial" panose="020B0604020202020204" pitchFamily="34" charset="0"/>
              <a:cs typeface="Arial" panose="020B0604020202020204" pitchFamily="34" charset="0"/>
            </a:endParaRPr>
          </a:p>
        </p:txBody>
      </p:sp>
      <p:sp>
        <p:nvSpPr>
          <p:cNvPr id="12" name="Textfeld 11"/>
          <p:cNvSpPr txBox="1"/>
          <p:nvPr/>
        </p:nvSpPr>
        <p:spPr>
          <a:xfrm>
            <a:off x="2759676" y="4256903"/>
            <a:ext cx="9111047" cy="2308324"/>
          </a:xfrm>
          <a:prstGeom prst="rect">
            <a:avLst/>
          </a:prstGeom>
          <a:noFill/>
        </p:spPr>
        <p:txBody>
          <a:bodyPr wrap="square" rtlCol="0">
            <a:spAutoFit/>
          </a:bodyPr>
          <a:lstStyle/>
          <a:p>
            <a:r>
              <a:rPr lang="de-DE" dirty="0" smtClean="0">
                <a:latin typeface="Arial" panose="020B0604020202020204" pitchFamily="34" charset="0"/>
                <a:cs typeface="Arial" panose="020B0604020202020204" pitchFamily="34" charset="0"/>
              </a:rPr>
              <a:t>Die Woche startete mit der Generalprobe für die Martinsspielaufführung, die am </a:t>
            </a:r>
          </a:p>
          <a:p>
            <a:r>
              <a:rPr lang="de-DE" dirty="0" smtClean="0">
                <a:latin typeface="Arial" panose="020B0604020202020204" pitchFamily="34" charset="0"/>
                <a:cs typeface="Arial" panose="020B0604020202020204" pitchFamily="34" charset="0"/>
              </a:rPr>
              <a:t>Montagabend in der Kirche stattfand. Wie das bei Generalprobe so ist, stieg die Auf-</a:t>
            </a:r>
          </a:p>
          <a:p>
            <a:r>
              <a:rPr lang="de-DE" dirty="0" err="1" smtClean="0">
                <a:latin typeface="Arial" panose="020B0604020202020204" pitchFamily="34" charset="0"/>
                <a:cs typeface="Arial" panose="020B0604020202020204" pitchFamily="34" charset="0"/>
              </a:rPr>
              <a:t>regung</a:t>
            </a:r>
            <a:r>
              <a:rPr lang="de-DE" dirty="0" smtClean="0">
                <a:latin typeface="Arial" panose="020B0604020202020204" pitchFamily="34" charset="0"/>
                <a:cs typeface="Arial" panose="020B0604020202020204" pitchFamily="34" charset="0"/>
              </a:rPr>
              <a:t> deutlich an und es klappt natürlich auch nicht alles wie geplant. Trotzdem gingen alle Riesen aufgeregt und gespannt, aber gut vorbereitet in den „Martins-Abend“. </a:t>
            </a:r>
            <a:endParaRPr lang="de-DE" dirty="0" smtClean="0">
              <a:latin typeface="Arial" panose="020B0604020202020204" pitchFamily="34" charset="0"/>
              <a:cs typeface="Arial" panose="020B0604020202020204" pitchFamily="34" charset="0"/>
            </a:endParaRPr>
          </a:p>
          <a:p>
            <a:endParaRPr lang="de-DE" b="1" dirty="0" smtClean="0">
              <a:latin typeface="Arial" panose="020B0604020202020204" pitchFamily="34" charset="0"/>
              <a:cs typeface="Arial" panose="020B0604020202020204" pitchFamily="34" charset="0"/>
            </a:endParaRPr>
          </a:p>
          <a:p>
            <a:r>
              <a:rPr lang="de-DE" b="1" dirty="0" smtClean="0">
                <a:latin typeface="Arial" panose="020B0604020202020204" pitchFamily="34" charset="0"/>
                <a:cs typeface="Arial" panose="020B0604020202020204" pitchFamily="34" charset="0"/>
              </a:rPr>
              <a:t>Die Fähigkeit und Bereitschaft zur Verantwortungsübernahme wird gestärkt,</a:t>
            </a:r>
          </a:p>
          <a:p>
            <a:r>
              <a:rPr lang="de-DE" b="1" smtClean="0">
                <a:latin typeface="Arial" panose="020B0604020202020204" pitchFamily="34" charset="0"/>
                <a:cs typeface="Arial" panose="020B0604020202020204" pitchFamily="34" charset="0"/>
              </a:rPr>
              <a:t>da </a:t>
            </a:r>
            <a:r>
              <a:rPr lang="de-DE" b="1" dirty="0" smtClean="0">
                <a:latin typeface="Arial" panose="020B0604020202020204" pitchFamily="34" charset="0"/>
                <a:cs typeface="Arial" panose="020B0604020202020204" pitchFamily="34" charset="0"/>
              </a:rPr>
              <a:t>die Kinder lernen, dass sie selbst für ihr Verhalten und Erleben verantwortlic</a:t>
            </a:r>
            <a:r>
              <a:rPr lang="de-DE" b="1" dirty="0" smtClean="0">
                <a:latin typeface="Arial" panose="020B0604020202020204" pitchFamily="34" charset="0"/>
                <a:cs typeface="Arial" panose="020B0604020202020204" pitchFamily="34" charset="0"/>
              </a:rPr>
              <a:t>h sind und das sie ihr Verhalten anderen gegenüber kontrollieren können. </a:t>
            </a:r>
            <a:endParaRPr lang="de-DE"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37358038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descr="IMG_2494 (2).jpg"/>
          <p:cNvPicPr>
            <a:picLocks noChangeAspect="1"/>
          </p:cNvPicPr>
          <p:nvPr/>
        </p:nvPicPr>
        <p:blipFill>
          <a:blip r:embed="rId2" cstate="print"/>
          <a:stretch>
            <a:fillRect/>
          </a:stretch>
        </p:blipFill>
        <p:spPr>
          <a:xfrm>
            <a:off x="115330" y="140045"/>
            <a:ext cx="3383005" cy="2537254"/>
          </a:xfrm>
          <a:prstGeom prst="rect">
            <a:avLst/>
          </a:prstGeom>
        </p:spPr>
      </p:pic>
      <p:pic>
        <p:nvPicPr>
          <p:cNvPr id="4" name="Grafik 3" descr="IMG_2501 (2).jpg"/>
          <p:cNvPicPr>
            <a:picLocks noChangeAspect="1"/>
          </p:cNvPicPr>
          <p:nvPr/>
        </p:nvPicPr>
        <p:blipFill>
          <a:blip r:embed="rId3" cstate="print"/>
          <a:stretch>
            <a:fillRect/>
          </a:stretch>
        </p:blipFill>
        <p:spPr>
          <a:xfrm>
            <a:off x="4313882" y="156517"/>
            <a:ext cx="3306121" cy="2479591"/>
          </a:xfrm>
          <a:prstGeom prst="rect">
            <a:avLst/>
          </a:prstGeom>
        </p:spPr>
      </p:pic>
      <p:pic>
        <p:nvPicPr>
          <p:cNvPr id="5" name="Grafik 4" descr="IMG_2504 (2).jpg"/>
          <p:cNvPicPr>
            <a:picLocks noChangeAspect="1"/>
          </p:cNvPicPr>
          <p:nvPr/>
        </p:nvPicPr>
        <p:blipFill>
          <a:blip r:embed="rId4" cstate="print"/>
          <a:stretch>
            <a:fillRect/>
          </a:stretch>
        </p:blipFill>
        <p:spPr>
          <a:xfrm>
            <a:off x="8097794" y="133864"/>
            <a:ext cx="3248455" cy="2436341"/>
          </a:xfrm>
          <a:prstGeom prst="rect">
            <a:avLst/>
          </a:prstGeom>
        </p:spPr>
      </p:pic>
      <p:pic>
        <p:nvPicPr>
          <p:cNvPr id="6" name="Grafik 5" descr="IMG_2506 (2).jpg"/>
          <p:cNvPicPr>
            <a:picLocks noChangeAspect="1"/>
          </p:cNvPicPr>
          <p:nvPr/>
        </p:nvPicPr>
        <p:blipFill>
          <a:blip r:embed="rId5" cstate="print"/>
          <a:stretch>
            <a:fillRect/>
          </a:stretch>
        </p:blipFill>
        <p:spPr>
          <a:xfrm>
            <a:off x="131806" y="2804983"/>
            <a:ext cx="3328086" cy="2496065"/>
          </a:xfrm>
          <a:prstGeom prst="rect">
            <a:avLst/>
          </a:prstGeom>
        </p:spPr>
      </p:pic>
      <p:pic>
        <p:nvPicPr>
          <p:cNvPr id="7" name="Grafik 6" descr="IMG_2510 (2).jpg"/>
          <p:cNvPicPr>
            <a:picLocks noChangeAspect="1"/>
          </p:cNvPicPr>
          <p:nvPr/>
        </p:nvPicPr>
        <p:blipFill>
          <a:blip r:embed="rId6" cstate="print"/>
          <a:stretch>
            <a:fillRect/>
          </a:stretch>
        </p:blipFill>
        <p:spPr>
          <a:xfrm>
            <a:off x="10069212" y="4036540"/>
            <a:ext cx="1967813" cy="2623751"/>
          </a:xfrm>
          <a:prstGeom prst="rect">
            <a:avLst/>
          </a:prstGeom>
        </p:spPr>
      </p:pic>
      <p:sp>
        <p:nvSpPr>
          <p:cNvPr id="8" name="Textfeld 7"/>
          <p:cNvSpPr txBox="1"/>
          <p:nvPr/>
        </p:nvSpPr>
        <p:spPr>
          <a:xfrm>
            <a:off x="3698789" y="2990335"/>
            <a:ext cx="8212569" cy="923330"/>
          </a:xfrm>
          <a:prstGeom prst="rect">
            <a:avLst/>
          </a:prstGeom>
          <a:noFill/>
        </p:spPr>
        <p:txBody>
          <a:bodyPr wrap="none" rtlCol="0">
            <a:spAutoFit/>
          </a:bodyPr>
          <a:lstStyle/>
          <a:p>
            <a:r>
              <a:rPr lang="de-DE" dirty="0" smtClean="0">
                <a:latin typeface="Arial" pitchFamily="34" charset="0"/>
                <a:cs typeface="Arial" pitchFamily="34" charset="0"/>
              </a:rPr>
              <a:t>Zum Abschluss des Häuserprojektes wollten die Riesen selbst Häuser backen.</a:t>
            </a:r>
          </a:p>
          <a:p>
            <a:r>
              <a:rPr lang="de-DE" dirty="0" smtClean="0">
                <a:latin typeface="Arial" pitchFamily="34" charset="0"/>
                <a:cs typeface="Arial" pitchFamily="34" charset="0"/>
              </a:rPr>
              <a:t>Aber vor dem Backen steht das Einkaufen und so machte sich die Gruppe auf</a:t>
            </a:r>
          </a:p>
          <a:p>
            <a:r>
              <a:rPr lang="de-DE" dirty="0" smtClean="0">
                <a:latin typeface="Arial" pitchFamily="34" charset="0"/>
                <a:cs typeface="Arial" pitchFamily="34" charset="0"/>
              </a:rPr>
              <a:t>den Weg in den Supermarkt, um die notwendigen Zutaten zu besorgen.  </a:t>
            </a:r>
            <a:endParaRPr lang="de-DE" dirty="0">
              <a:latin typeface="Arial" pitchFamily="34" charset="0"/>
              <a:cs typeface="Arial" pitchFamily="34" charset="0"/>
            </a:endParaRPr>
          </a:p>
        </p:txBody>
      </p:sp>
      <p:sp>
        <p:nvSpPr>
          <p:cNvPr id="9" name="Textfeld 8"/>
          <p:cNvSpPr txBox="1"/>
          <p:nvPr/>
        </p:nvSpPr>
        <p:spPr>
          <a:xfrm>
            <a:off x="3797643" y="4176584"/>
            <a:ext cx="6147837" cy="1477328"/>
          </a:xfrm>
          <a:prstGeom prst="rect">
            <a:avLst/>
          </a:prstGeom>
          <a:noFill/>
        </p:spPr>
        <p:txBody>
          <a:bodyPr wrap="none" rtlCol="0">
            <a:spAutoFit/>
          </a:bodyPr>
          <a:lstStyle/>
          <a:p>
            <a:r>
              <a:rPr lang="de-DE" b="1" dirty="0" smtClean="0">
                <a:latin typeface="Arial" pitchFamily="34" charset="0"/>
                <a:cs typeface="Arial" pitchFamily="34" charset="0"/>
              </a:rPr>
              <a:t>Kindheit spielt sich heute vielfach in isolierten und </a:t>
            </a:r>
          </a:p>
          <a:p>
            <a:r>
              <a:rPr lang="de-DE" b="1" dirty="0" smtClean="0">
                <a:latin typeface="Arial" pitchFamily="34" charset="0"/>
                <a:cs typeface="Arial" pitchFamily="34" charset="0"/>
              </a:rPr>
              <a:t>„kindgemäß“ gestalteten Erfahrungsräumen ab. Damit</a:t>
            </a:r>
          </a:p>
          <a:p>
            <a:r>
              <a:rPr lang="de-DE" b="1" dirty="0" smtClean="0">
                <a:latin typeface="Arial" pitchFamily="34" charset="0"/>
                <a:cs typeface="Arial" pitchFamily="34" charset="0"/>
              </a:rPr>
              <a:t>Kinder trotzdem Natur- und andere Primärerfahrungen</a:t>
            </a:r>
          </a:p>
          <a:p>
            <a:r>
              <a:rPr lang="de-DE" b="1" dirty="0" smtClean="0">
                <a:latin typeface="Arial" pitchFamily="34" charset="0"/>
                <a:cs typeface="Arial" pitchFamily="34" charset="0"/>
              </a:rPr>
              <a:t>machen können, ist es wichtig mit den Kindern viele</a:t>
            </a:r>
          </a:p>
          <a:p>
            <a:r>
              <a:rPr lang="de-DE" b="1" dirty="0" smtClean="0">
                <a:latin typeface="Arial" pitchFamily="34" charset="0"/>
                <a:cs typeface="Arial" pitchFamily="34" charset="0"/>
              </a:rPr>
              <a:t>Lebensfelder zu erschließen und zu erkunden. </a:t>
            </a:r>
            <a:endParaRPr lang="de-DE" dirty="0"/>
          </a:p>
        </p:txBody>
      </p:sp>
      <p:sp>
        <p:nvSpPr>
          <p:cNvPr id="10" name="Textfeld 9"/>
          <p:cNvSpPr txBox="1"/>
          <p:nvPr/>
        </p:nvSpPr>
        <p:spPr>
          <a:xfrm>
            <a:off x="280086" y="5568778"/>
            <a:ext cx="9116555" cy="646331"/>
          </a:xfrm>
          <a:prstGeom prst="rect">
            <a:avLst/>
          </a:prstGeom>
          <a:noFill/>
        </p:spPr>
        <p:txBody>
          <a:bodyPr wrap="square" rtlCol="0">
            <a:spAutoFit/>
          </a:bodyPr>
          <a:lstStyle/>
          <a:p>
            <a:r>
              <a:rPr lang="de-DE" b="1" dirty="0" smtClean="0">
                <a:latin typeface="Arial" pitchFamily="34" charset="0"/>
                <a:cs typeface="Arial" pitchFamily="34" charset="0"/>
              </a:rPr>
              <a:t>So können Kinder durch Mitbestimmung und aktivem Handeln viele wertvolle Er-</a:t>
            </a:r>
            <a:r>
              <a:rPr lang="de-DE" b="1" dirty="0" err="1" smtClean="0">
                <a:latin typeface="Arial" pitchFamily="34" charset="0"/>
                <a:cs typeface="Arial" pitchFamily="34" charset="0"/>
              </a:rPr>
              <a:t>fahrungen</a:t>
            </a:r>
            <a:r>
              <a:rPr lang="de-DE" b="1" dirty="0" smtClean="0">
                <a:latin typeface="Arial" pitchFamily="34" charset="0"/>
                <a:cs typeface="Arial" pitchFamily="34" charset="0"/>
              </a:rPr>
              <a:t> sammeln und ihre Lebenswelt intensiver kennenlernen. </a:t>
            </a:r>
            <a:endParaRPr lang="de-DE"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IMG_2527 (2).jpg"/>
          <p:cNvPicPr>
            <a:picLocks noChangeAspect="1"/>
          </p:cNvPicPr>
          <p:nvPr/>
        </p:nvPicPr>
        <p:blipFill>
          <a:blip r:embed="rId2" cstate="print"/>
          <a:stretch>
            <a:fillRect/>
          </a:stretch>
        </p:blipFill>
        <p:spPr>
          <a:xfrm>
            <a:off x="136439" y="206631"/>
            <a:ext cx="2606761" cy="3475682"/>
          </a:xfrm>
          <a:prstGeom prst="rect">
            <a:avLst/>
          </a:prstGeom>
        </p:spPr>
      </p:pic>
      <p:pic>
        <p:nvPicPr>
          <p:cNvPr id="3" name="Grafik 2" descr="IMG_2536 (2).jpg"/>
          <p:cNvPicPr>
            <a:picLocks noChangeAspect="1"/>
          </p:cNvPicPr>
          <p:nvPr/>
        </p:nvPicPr>
        <p:blipFill>
          <a:blip r:embed="rId3" cstate="print"/>
          <a:stretch>
            <a:fillRect/>
          </a:stretch>
        </p:blipFill>
        <p:spPr>
          <a:xfrm>
            <a:off x="2957384" y="194275"/>
            <a:ext cx="2670604" cy="3560806"/>
          </a:xfrm>
          <a:prstGeom prst="rect">
            <a:avLst/>
          </a:prstGeom>
        </p:spPr>
      </p:pic>
      <p:pic>
        <p:nvPicPr>
          <p:cNvPr id="4" name="Grafik 3" descr="IMG_2541 (2).jpg"/>
          <p:cNvPicPr>
            <a:picLocks noChangeAspect="1"/>
          </p:cNvPicPr>
          <p:nvPr/>
        </p:nvPicPr>
        <p:blipFill>
          <a:blip r:embed="rId4" cstate="print"/>
          <a:stretch>
            <a:fillRect/>
          </a:stretch>
        </p:blipFill>
        <p:spPr>
          <a:xfrm>
            <a:off x="6186617" y="255372"/>
            <a:ext cx="2604701" cy="3472935"/>
          </a:xfrm>
          <a:prstGeom prst="rect">
            <a:avLst/>
          </a:prstGeom>
        </p:spPr>
      </p:pic>
      <p:pic>
        <p:nvPicPr>
          <p:cNvPr id="5" name="Grafik 4" descr="IMG_2550 (2).jpg"/>
          <p:cNvPicPr>
            <a:picLocks noChangeAspect="1"/>
          </p:cNvPicPr>
          <p:nvPr/>
        </p:nvPicPr>
        <p:blipFill>
          <a:blip r:embed="rId5" cstate="print"/>
          <a:stretch>
            <a:fillRect/>
          </a:stretch>
        </p:blipFill>
        <p:spPr>
          <a:xfrm>
            <a:off x="9119286" y="164070"/>
            <a:ext cx="2621177" cy="3494902"/>
          </a:xfrm>
          <a:prstGeom prst="rect">
            <a:avLst/>
          </a:prstGeom>
        </p:spPr>
      </p:pic>
      <p:sp>
        <p:nvSpPr>
          <p:cNvPr id="7" name="Textfeld 6"/>
          <p:cNvSpPr txBox="1"/>
          <p:nvPr/>
        </p:nvSpPr>
        <p:spPr>
          <a:xfrm>
            <a:off x="238897" y="4020065"/>
            <a:ext cx="11826892" cy="1754326"/>
          </a:xfrm>
          <a:prstGeom prst="rect">
            <a:avLst/>
          </a:prstGeom>
          <a:noFill/>
        </p:spPr>
        <p:txBody>
          <a:bodyPr wrap="none" rtlCol="0">
            <a:spAutoFit/>
          </a:bodyPr>
          <a:lstStyle/>
          <a:p>
            <a:r>
              <a:rPr lang="de-DE" dirty="0" smtClean="0">
                <a:latin typeface="Arial" pitchFamily="34" charset="0"/>
                <a:cs typeface="Arial" pitchFamily="34" charset="0"/>
              </a:rPr>
              <a:t>Gut „beschürzt“ legten die Riesen dann am nächsten Tag los und wogen Zutaten ab, schlugen Eier auf und </a:t>
            </a:r>
          </a:p>
          <a:p>
            <a:r>
              <a:rPr lang="de-DE" dirty="0" smtClean="0">
                <a:latin typeface="Arial" pitchFamily="34" charset="0"/>
                <a:cs typeface="Arial" pitchFamily="34" charset="0"/>
              </a:rPr>
              <a:t>bestückten die Küchenmaschine, die dann den Teig in </a:t>
            </a:r>
            <a:r>
              <a:rPr lang="de-DE" dirty="0" smtClean="0">
                <a:latin typeface="Arial" pitchFamily="34" charset="0"/>
                <a:cs typeface="Arial" pitchFamily="34" charset="0"/>
              </a:rPr>
              <a:t>„null </a:t>
            </a:r>
            <a:r>
              <a:rPr lang="de-DE" dirty="0" smtClean="0">
                <a:latin typeface="Arial" pitchFamily="34" charset="0"/>
                <a:cs typeface="Arial" pitchFamily="34" charset="0"/>
              </a:rPr>
              <a:t>Komma nix“ zusammen knetete. </a:t>
            </a:r>
            <a:endParaRPr lang="de-DE" dirty="0" smtClean="0">
              <a:latin typeface="Arial" pitchFamily="34" charset="0"/>
              <a:cs typeface="Arial" pitchFamily="34" charset="0"/>
            </a:endParaRPr>
          </a:p>
          <a:p>
            <a:endParaRPr lang="de-DE" dirty="0" smtClean="0">
              <a:latin typeface="Arial" pitchFamily="34" charset="0"/>
              <a:cs typeface="Arial" pitchFamily="34" charset="0"/>
            </a:endParaRPr>
          </a:p>
          <a:p>
            <a:r>
              <a:rPr lang="de-DE" b="1" dirty="0" smtClean="0">
                <a:latin typeface="Arial" pitchFamily="34" charset="0"/>
                <a:cs typeface="Arial" pitchFamily="34" charset="0"/>
              </a:rPr>
              <a:t>Kinder erwerben Wissen über gesundheitsbewusstes Leben und lernen gesundheitsförderndes Verhalten.</a:t>
            </a:r>
          </a:p>
          <a:p>
            <a:r>
              <a:rPr lang="de-DE" b="1" dirty="0" smtClean="0">
                <a:latin typeface="Arial" pitchFamily="34" charset="0"/>
                <a:cs typeface="Arial" pitchFamily="34" charset="0"/>
              </a:rPr>
              <a:t>S</a:t>
            </a:r>
            <a:r>
              <a:rPr lang="de-DE" b="1" dirty="0" smtClean="0">
                <a:latin typeface="Arial" pitchFamily="34" charset="0"/>
                <a:cs typeface="Arial" pitchFamily="34" charset="0"/>
              </a:rPr>
              <a:t>ie haben die Möglichkeit sich ein Grundverständnis über Produktion, Beschaffenheit, Zusammen-</a:t>
            </a:r>
          </a:p>
          <a:p>
            <a:r>
              <a:rPr lang="de-DE" b="1" dirty="0" err="1" smtClean="0">
                <a:latin typeface="Arial" pitchFamily="34" charset="0"/>
                <a:cs typeface="Arial" pitchFamily="34" charset="0"/>
              </a:rPr>
              <a:t>setzung</a:t>
            </a:r>
            <a:r>
              <a:rPr lang="de-DE" b="1" dirty="0" smtClean="0">
                <a:latin typeface="Arial" pitchFamily="34" charset="0"/>
                <a:cs typeface="Arial" pitchFamily="34" charset="0"/>
              </a:rPr>
              <a:t> und Verarbeitung von Lebensmitteln an zueignen und aktiv Erfahrungen zu sammeln. </a:t>
            </a:r>
            <a:endParaRPr lang="de-DE"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IMG_2552 (2).jpg"/>
          <p:cNvPicPr>
            <a:picLocks noChangeAspect="1"/>
          </p:cNvPicPr>
          <p:nvPr/>
        </p:nvPicPr>
        <p:blipFill>
          <a:blip r:embed="rId2" cstate="print"/>
          <a:stretch>
            <a:fillRect/>
          </a:stretch>
        </p:blipFill>
        <p:spPr>
          <a:xfrm>
            <a:off x="4193060" y="288324"/>
            <a:ext cx="3649362" cy="2737022"/>
          </a:xfrm>
          <a:prstGeom prst="rect">
            <a:avLst/>
          </a:prstGeom>
        </p:spPr>
      </p:pic>
      <p:pic>
        <p:nvPicPr>
          <p:cNvPr id="3" name="Grafik 2" descr="IMG_2554 (2).jpg"/>
          <p:cNvPicPr>
            <a:picLocks noChangeAspect="1"/>
          </p:cNvPicPr>
          <p:nvPr/>
        </p:nvPicPr>
        <p:blipFill>
          <a:blip r:embed="rId3" cstate="print"/>
          <a:stretch>
            <a:fillRect/>
          </a:stretch>
        </p:blipFill>
        <p:spPr>
          <a:xfrm>
            <a:off x="461319" y="288325"/>
            <a:ext cx="3525793" cy="2644345"/>
          </a:xfrm>
          <a:prstGeom prst="rect">
            <a:avLst/>
          </a:prstGeom>
        </p:spPr>
      </p:pic>
      <p:pic>
        <p:nvPicPr>
          <p:cNvPr id="4" name="Grafik 3" descr="IMG_2555 (2).jpg"/>
          <p:cNvPicPr>
            <a:picLocks noChangeAspect="1"/>
          </p:cNvPicPr>
          <p:nvPr/>
        </p:nvPicPr>
        <p:blipFill>
          <a:blip r:embed="rId4" cstate="print"/>
          <a:stretch>
            <a:fillRect/>
          </a:stretch>
        </p:blipFill>
        <p:spPr>
          <a:xfrm>
            <a:off x="8641491" y="3612977"/>
            <a:ext cx="2316377" cy="3088503"/>
          </a:xfrm>
          <a:prstGeom prst="rect">
            <a:avLst/>
          </a:prstGeom>
        </p:spPr>
      </p:pic>
      <p:pic>
        <p:nvPicPr>
          <p:cNvPr id="5" name="Grafik 4" descr="IMG_2558 (2).jpg"/>
          <p:cNvPicPr>
            <a:picLocks noChangeAspect="1"/>
          </p:cNvPicPr>
          <p:nvPr/>
        </p:nvPicPr>
        <p:blipFill>
          <a:blip r:embed="rId5" cstate="print"/>
          <a:stretch>
            <a:fillRect/>
          </a:stretch>
        </p:blipFill>
        <p:spPr>
          <a:xfrm>
            <a:off x="8493212" y="232719"/>
            <a:ext cx="2448182" cy="3264243"/>
          </a:xfrm>
          <a:prstGeom prst="rect">
            <a:avLst/>
          </a:prstGeom>
        </p:spPr>
      </p:pic>
      <p:sp>
        <p:nvSpPr>
          <p:cNvPr id="6" name="Textfeld 5"/>
          <p:cNvSpPr txBox="1"/>
          <p:nvPr/>
        </p:nvSpPr>
        <p:spPr>
          <a:xfrm>
            <a:off x="436605" y="3163330"/>
            <a:ext cx="7910291" cy="1477328"/>
          </a:xfrm>
          <a:prstGeom prst="rect">
            <a:avLst/>
          </a:prstGeom>
          <a:noFill/>
        </p:spPr>
        <p:txBody>
          <a:bodyPr wrap="square" rtlCol="0">
            <a:spAutoFit/>
          </a:bodyPr>
          <a:lstStyle/>
          <a:p>
            <a:r>
              <a:rPr lang="de-DE" dirty="0" smtClean="0">
                <a:latin typeface="Arial" pitchFamily="34" charset="0"/>
                <a:cs typeface="Arial" pitchFamily="34" charset="0"/>
              </a:rPr>
              <a:t>Etwas nachkneten, dann ging es gleich mit dem Ausrollen des Teiges weiter. Einige Kinder hatten aus Pappe Schablonen vorgefertigt, die nun zum Ausschneiden der Häuser benutzt wurden. Nachdem für jeden ein Haus-</a:t>
            </a:r>
          </a:p>
          <a:p>
            <a:r>
              <a:rPr lang="de-DE" dirty="0" err="1" smtClean="0">
                <a:latin typeface="Arial" pitchFamily="34" charset="0"/>
                <a:cs typeface="Arial" pitchFamily="34" charset="0"/>
              </a:rPr>
              <a:t>teigling</a:t>
            </a:r>
            <a:r>
              <a:rPr lang="de-DE" dirty="0" smtClean="0">
                <a:latin typeface="Arial" pitchFamily="34" charset="0"/>
                <a:cs typeface="Arial" pitchFamily="34" charset="0"/>
              </a:rPr>
              <a:t> vorbereitet war, konnte der Rest für zwei große „Häuser“ verwendet </a:t>
            </a:r>
          </a:p>
          <a:p>
            <a:r>
              <a:rPr lang="de-DE" dirty="0" smtClean="0">
                <a:latin typeface="Arial" pitchFamily="34" charset="0"/>
                <a:cs typeface="Arial" pitchFamily="34" charset="0"/>
              </a:rPr>
              <a:t>werden – eine Überraschung für den anderen Gruppen.</a:t>
            </a:r>
          </a:p>
        </p:txBody>
      </p:sp>
      <p:pic>
        <p:nvPicPr>
          <p:cNvPr id="7" name="Grafik 6" descr="IMG_2512 (2).jpg"/>
          <p:cNvPicPr>
            <a:picLocks noChangeAspect="1"/>
          </p:cNvPicPr>
          <p:nvPr/>
        </p:nvPicPr>
        <p:blipFill>
          <a:blip r:embed="rId6" cstate="print"/>
          <a:stretch>
            <a:fillRect/>
          </a:stretch>
        </p:blipFill>
        <p:spPr>
          <a:xfrm>
            <a:off x="230659" y="4878858"/>
            <a:ext cx="2463114" cy="1847336"/>
          </a:xfrm>
          <a:prstGeom prst="rect">
            <a:avLst/>
          </a:prstGeom>
        </p:spPr>
      </p:pic>
      <p:sp>
        <p:nvSpPr>
          <p:cNvPr id="8" name="Textfeld 7"/>
          <p:cNvSpPr txBox="1"/>
          <p:nvPr/>
        </p:nvSpPr>
        <p:spPr>
          <a:xfrm>
            <a:off x="3015049" y="5049795"/>
            <a:ext cx="5515164" cy="1477328"/>
          </a:xfrm>
          <a:prstGeom prst="rect">
            <a:avLst/>
          </a:prstGeom>
          <a:noFill/>
        </p:spPr>
        <p:txBody>
          <a:bodyPr wrap="none" rtlCol="0">
            <a:spAutoFit/>
          </a:bodyPr>
          <a:lstStyle/>
          <a:p>
            <a:r>
              <a:rPr lang="de-DE" b="1" dirty="0" smtClean="0">
                <a:latin typeface="Arial" pitchFamily="34" charset="0"/>
                <a:cs typeface="Arial" pitchFamily="34" charset="0"/>
              </a:rPr>
              <a:t>Emotionale und soziale Kompetenzen sind Vor-</a:t>
            </a:r>
          </a:p>
          <a:p>
            <a:r>
              <a:rPr lang="de-DE" b="1" dirty="0" err="1" smtClean="0">
                <a:latin typeface="Arial" pitchFamily="34" charset="0"/>
                <a:cs typeface="Arial" pitchFamily="34" charset="0"/>
              </a:rPr>
              <a:t>aussetzungen</a:t>
            </a:r>
            <a:r>
              <a:rPr lang="de-DE" b="1" dirty="0" smtClean="0">
                <a:latin typeface="Arial" pitchFamily="34" charset="0"/>
                <a:cs typeface="Arial" pitchFamily="34" charset="0"/>
              </a:rPr>
              <a:t> dafür, dass Kinder lernen sich in </a:t>
            </a:r>
          </a:p>
          <a:p>
            <a:r>
              <a:rPr lang="de-DE" b="1" dirty="0" smtClean="0">
                <a:latin typeface="Arial" pitchFamily="34" charset="0"/>
                <a:cs typeface="Arial" pitchFamily="34" charset="0"/>
              </a:rPr>
              <a:t>die soziale Gemeinschaft zu integrieren.  Dazu</a:t>
            </a:r>
          </a:p>
          <a:p>
            <a:r>
              <a:rPr lang="de-DE" b="1" dirty="0" smtClean="0">
                <a:latin typeface="Arial" pitchFamily="34" charset="0"/>
                <a:cs typeface="Arial" pitchFamily="34" charset="0"/>
              </a:rPr>
              <a:t>gehörte es auch, mit Blick auf gemeinsame Ziele</a:t>
            </a:r>
          </a:p>
          <a:p>
            <a:r>
              <a:rPr lang="de-DE" b="1" dirty="0" smtClean="0">
                <a:latin typeface="Arial" pitchFamily="34" charset="0"/>
                <a:cs typeface="Arial" pitchFamily="34" charset="0"/>
              </a:rPr>
              <a:t>zusammenzuarbeiten und kooperativ zu sein. </a:t>
            </a:r>
            <a:endParaRPr lang="de-DE"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IMG_2560 (2).jpg"/>
          <p:cNvPicPr>
            <a:picLocks noChangeAspect="1"/>
          </p:cNvPicPr>
          <p:nvPr/>
        </p:nvPicPr>
        <p:blipFill>
          <a:blip r:embed="rId2" cstate="print"/>
          <a:stretch>
            <a:fillRect/>
          </a:stretch>
        </p:blipFill>
        <p:spPr>
          <a:xfrm>
            <a:off x="159092" y="140044"/>
            <a:ext cx="2114551" cy="2819401"/>
          </a:xfrm>
          <a:prstGeom prst="rect">
            <a:avLst/>
          </a:prstGeom>
        </p:spPr>
      </p:pic>
      <p:pic>
        <p:nvPicPr>
          <p:cNvPr id="3" name="Grafik 2" descr="IMG_2567 (2).jpg"/>
          <p:cNvPicPr>
            <a:picLocks noChangeAspect="1"/>
          </p:cNvPicPr>
          <p:nvPr/>
        </p:nvPicPr>
        <p:blipFill>
          <a:blip r:embed="rId3" cstate="print"/>
          <a:stretch>
            <a:fillRect/>
          </a:stretch>
        </p:blipFill>
        <p:spPr>
          <a:xfrm>
            <a:off x="2336799" y="131805"/>
            <a:ext cx="3306119" cy="2479589"/>
          </a:xfrm>
          <a:prstGeom prst="rect">
            <a:avLst/>
          </a:prstGeom>
        </p:spPr>
      </p:pic>
      <p:pic>
        <p:nvPicPr>
          <p:cNvPr id="4" name="Grafik 3" descr="IMG_2569 (2).jpg"/>
          <p:cNvPicPr>
            <a:picLocks noChangeAspect="1"/>
          </p:cNvPicPr>
          <p:nvPr/>
        </p:nvPicPr>
        <p:blipFill>
          <a:blip r:embed="rId4" cstate="print"/>
          <a:stretch>
            <a:fillRect/>
          </a:stretch>
        </p:blipFill>
        <p:spPr>
          <a:xfrm>
            <a:off x="137296" y="3097428"/>
            <a:ext cx="2853039" cy="2139779"/>
          </a:xfrm>
          <a:prstGeom prst="rect">
            <a:avLst/>
          </a:prstGeom>
        </p:spPr>
      </p:pic>
      <p:pic>
        <p:nvPicPr>
          <p:cNvPr id="5" name="Grafik 4" descr="IMG_2571 (2).jpg"/>
          <p:cNvPicPr>
            <a:picLocks noChangeAspect="1"/>
          </p:cNvPicPr>
          <p:nvPr/>
        </p:nvPicPr>
        <p:blipFill>
          <a:blip r:embed="rId5" cstate="print"/>
          <a:stretch>
            <a:fillRect/>
          </a:stretch>
        </p:blipFill>
        <p:spPr>
          <a:xfrm>
            <a:off x="5717059" y="140044"/>
            <a:ext cx="3319849" cy="2489887"/>
          </a:xfrm>
          <a:prstGeom prst="rect">
            <a:avLst/>
          </a:prstGeom>
        </p:spPr>
      </p:pic>
      <p:pic>
        <p:nvPicPr>
          <p:cNvPr id="6" name="Grafik 5" descr="IMG_2572 (2).jpg"/>
          <p:cNvPicPr>
            <a:picLocks noChangeAspect="1"/>
          </p:cNvPicPr>
          <p:nvPr/>
        </p:nvPicPr>
        <p:blipFill>
          <a:blip r:embed="rId6" cstate="print"/>
          <a:stretch>
            <a:fillRect/>
          </a:stretch>
        </p:blipFill>
        <p:spPr>
          <a:xfrm>
            <a:off x="3130380" y="2794685"/>
            <a:ext cx="3039761" cy="2279821"/>
          </a:xfrm>
          <a:prstGeom prst="rect">
            <a:avLst/>
          </a:prstGeom>
        </p:spPr>
      </p:pic>
      <p:pic>
        <p:nvPicPr>
          <p:cNvPr id="7" name="Grafik 6" descr="IMG_2578 (2).jpg"/>
          <p:cNvPicPr>
            <a:picLocks noChangeAspect="1"/>
          </p:cNvPicPr>
          <p:nvPr/>
        </p:nvPicPr>
        <p:blipFill>
          <a:blip r:embed="rId7" cstate="print"/>
          <a:stretch>
            <a:fillRect/>
          </a:stretch>
        </p:blipFill>
        <p:spPr>
          <a:xfrm>
            <a:off x="6315675" y="2726725"/>
            <a:ext cx="2762421" cy="2071816"/>
          </a:xfrm>
          <a:prstGeom prst="rect">
            <a:avLst/>
          </a:prstGeom>
        </p:spPr>
      </p:pic>
      <p:sp>
        <p:nvSpPr>
          <p:cNvPr id="8" name="Textfeld 7"/>
          <p:cNvSpPr txBox="1"/>
          <p:nvPr/>
        </p:nvSpPr>
        <p:spPr>
          <a:xfrm>
            <a:off x="9185189" y="362465"/>
            <a:ext cx="2967479" cy="4247317"/>
          </a:xfrm>
          <a:prstGeom prst="rect">
            <a:avLst/>
          </a:prstGeom>
          <a:noFill/>
        </p:spPr>
        <p:txBody>
          <a:bodyPr wrap="none" rtlCol="0">
            <a:spAutoFit/>
          </a:bodyPr>
          <a:lstStyle/>
          <a:p>
            <a:r>
              <a:rPr lang="de-DE" dirty="0" smtClean="0">
                <a:latin typeface="Arial" pitchFamily="34" charset="0"/>
                <a:cs typeface="Arial" pitchFamily="34" charset="0"/>
              </a:rPr>
              <a:t>Dann wurden die Häuser</a:t>
            </a:r>
          </a:p>
          <a:p>
            <a:r>
              <a:rPr lang="de-DE" dirty="0" smtClean="0">
                <a:latin typeface="Arial" pitchFamily="34" charset="0"/>
                <a:cs typeface="Arial" pitchFamily="34" charset="0"/>
              </a:rPr>
              <a:t>verziert. Mit Zuckerguss,</a:t>
            </a:r>
          </a:p>
          <a:p>
            <a:r>
              <a:rPr lang="de-DE" dirty="0" smtClean="0">
                <a:latin typeface="Arial" pitchFamily="34" charset="0"/>
                <a:cs typeface="Arial" pitchFamily="34" charset="0"/>
              </a:rPr>
              <a:t>bunten Streuseln und </a:t>
            </a:r>
          </a:p>
          <a:p>
            <a:r>
              <a:rPr lang="de-DE" dirty="0" smtClean="0">
                <a:latin typeface="Arial" pitchFamily="34" charset="0"/>
                <a:cs typeface="Arial" pitchFamily="34" charset="0"/>
              </a:rPr>
              <a:t>Gummibärchen entstanden</a:t>
            </a:r>
          </a:p>
          <a:p>
            <a:r>
              <a:rPr lang="de-DE" dirty="0" smtClean="0">
                <a:latin typeface="Arial" pitchFamily="34" charset="0"/>
                <a:cs typeface="Arial" pitchFamily="34" charset="0"/>
              </a:rPr>
              <a:t>wirklich appetitlich aus-</a:t>
            </a:r>
          </a:p>
          <a:p>
            <a:r>
              <a:rPr lang="de-DE" dirty="0" smtClean="0">
                <a:latin typeface="Arial" pitchFamily="34" charset="0"/>
                <a:cs typeface="Arial" pitchFamily="34" charset="0"/>
              </a:rPr>
              <a:t>sehende Gebäckstücke,</a:t>
            </a:r>
          </a:p>
          <a:p>
            <a:r>
              <a:rPr lang="de-DE" dirty="0" smtClean="0">
                <a:latin typeface="Arial" pitchFamily="34" charset="0"/>
                <a:cs typeface="Arial" pitchFamily="34" charset="0"/>
              </a:rPr>
              <a:t>die zum Verzehr einluden.</a:t>
            </a:r>
          </a:p>
          <a:p>
            <a:r>
              <a:rPr lang="de-DE" dirty="0" smtClean="0">
                <a:latin typeface="Arial" pitchFamily="34" charset="0"/>
                <a:cs typeface="Arial" pitchFamily="34" charset="0"/>
              </a:rPr>
              <a:t>Auch die Überraschungen</a:t>
            </a:r>
          </a:p>
          <a:p>
            <a:r>
              <a:rPr lang="de-DE" dirty="0" smtClean="0">
                <a:latin typeface="Arial" pitchFamily="34" charset="0"/>
                <a:cs typeface="Arial" pitchFamily="34" charset="0"/>
              </a:rPr>
              <a:t>für die andern Gruppen –</a:t>
            </a:r>
          </a:p>
          <a:p>
            <a:r>
              <a:rPr lang="de-DE" dirty="0" smtClean="0">
                <a:latin typeface="Arial" pitchFamily="34" charset="0"/>
                <a:cs typeface="Arial" pitchFamily="34" charset="0"/>
              </a:rPr>
              <a:t>zwei große Häuser – </a:t>
            </a:r>
            <a:r>
              <a:rPr lang="de-DE" dirty="0" err="1" smtClean="0">
                <a:latin typeface="Arial" pitchFamily="34" charset="0"/>
                <a:cs typeface="Arial" pitchFamily="34" charset="0"/>
              </a:rPr>
              <a:t>wur</a:t>
            </a:r>
            <a:r>
              <a:rPr lang="de-DE" dirty="0" smtClean="0">
                <a:latin typeface="Arial" pitchFamily="34" charset="0"/>
                <a:cs typeface="Arial" pitchFamily="34" charset="0"/>
              </a:rPr>
              <a:t>-</a:t>
            </a:r>
          </a:p>
          <a:p>
            <a:r>
              <a:rPr lang="de-DE" dirty="0" smtClean="0">
                <a:latin typeface="Arial" pitchFamily="34" charset="0"/>
                <a:cs typeface="Arial" pitchFamily="34" charset="0"/>
              </a:rPr>
              <a:t>den mit Hingabe verziert </a:t>
            </a:r>
          </a:p>
          <a:p>
            <a:r>
              <a:rPr lang="de-DE" dirty="0" smtClean="0">
                <a:latin typeface="Arial" pitchFamily="34" charset="0"/>
                <a:cs typeface="Arial" pitchFamily="34" charset="0"/>
              </a:rPr>
              <a:t>und geschmückt. Was </a:t>
            </a:r>
          </a:p>
          <a:p>
            <a:r>
              <a:rPr lang="de-DE" dirty="0" smtClean="0">
                <a:latin typeface="Arial" pitchFamily="34" charset="0"/>
                <a:cs typeface="Arial" pitchFamily="34" charset="0"/>
              </a:rPr>
              <a:t>die Elfen und Zwerge dazu</a:t>
            </a:r>
          </a:p>
          <a:p>
            <a:r>
              <a:rPr lang="de-DE" dirty="0" smtClean="0">
                <a:latin typeface="Arial" pitchFamily="34" charset="0"/>
                <a:cs typeface="Arial" pitchFamily="34" charset="0"/>
              </a:rPr>
              <a:t>wohl sagen werden?</a:t>
            </a:r>
          </a:p>
          <a:p>
            <a:endParaRPr lang="de-DE" dirty="0">
              <a:latin typeface="Arial" pitchFamily="34" charset="0"/>
              <a:cs typeface="Arial" pitchFamily="34" charset="0"/>
            </a:endParaRPr>
          </a:p>
        </p:txBody>
      </p:sp>
      <p:sp>
        <p:nvSpPr>
          <p:cNvPr id="9" name="Textfeld 8"/>
          <p:cNvSpPr txBox="1"/>
          <p:nvPr/>
        </p:nvSpPr>
        <p:spPr>
          <a:xfrm>
            <a:off x="411892" y="5502876"/>
            <a:ext cx="11414343" cy="923330"/>
          </a:xfrm>
          <a:prstGeom prst="rect">
            <a:avLst/>
          </a:prstGeom>
          <a:noFill/>
        </p:spPr>
        <p:txBody>
          <a:bodyPr wrap="none" rtlCol="0">
            <a:spAutoFit/>
          </a:bodyPr>
          <a:lstStyle/>
          <a:p>
            <a:r>
              <a:rPr lang="de-DE" b="1" dirty="0" smtClean="0">
                <a:latin typeface="Arial" pitchFamily="34" charset="0"/>
                <a:cs typeface="Arial" pitchFamily="34" charset="0"/>
              </a:rPr>
              <a:t>Wesentliche kognitive Kompetenzen sind auch Fantasie und Kreativität. Insbesondere Kreativität zeigt</a:t>
            </a:r>
          </a:p>
          <a:p>
            <a:r>
              <a:rPr lang="de-DE" b="1" dirty="0" smtClean="0">
                <a:latin typeface="Arial" pitchFamily="34" charset="0"/>
                <a:cs typeface="Arial" pitchFamily="34" charset="0"/>
              </a:rPr>
              <a:t>sich durch originellen Ausdruck auch im gestalterischen Bereich. Beim Verzieren der Häuser konnten</a:t>
            </a:r>
          </a:p>
          <a:p>
            <a:r>
              <a:rPr lang="de-DE" b="1" dirty="0" smtClean="0">
                <a:latin typeface="Arial" pitchFamily="34" charset="0"/>
                <a:cs typeface="Arial" pitchFamily="34" charset="0"/>
              </a:rPr>
              <a:t>die Kinder nach ihren eigenen Vorstellungen handeln und ihr eigenes originelles Haus gestalten. </a:t>
            </a:r>
            <a:endParaRPr lang="de-DE"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IMG_2582 (2).jpg"/>
          <p:cNvPicPr>
            <a:picLocks noChangeAspect="1"/>
          </p:cNvPicPr>
          <p:nvPr/>
        </p:nvPicPr>
        <p:blipFill>
          <a:blip r:embed="rId2" cstate="print"/>
          <a:stretch>
            <a:fillRect/>
          </a:stretch>
        </p:blipFill>
        <p:spPr>
          <a:xfrm>
            <a:off x="8929814" y="3698789"/>
            <a:ext cx="3015049" cy="2261287"/>
          </a:xfrm>
          <a:prstGeom prst="rect">
            <a:avLst/>
          </a:prstGeom>
        </p:spPr>
      </p:pic>
      <p:pic>
        <p:nvPicPr>
          <p:cNvPr id="3" name="Grafik 2" descr="IMG_2584 (2).jpg"/>
          <p:cNvPicPr>
            <a:picLocks noChangeAspect="1"/>
          </p:cNvPicPr>
          <p:nvPr/>
        </p:nvPicPr>
        <p:blipFill>
          <a:blip r:embed="rId3" cstate="print"/>
          <a:stretch>
            <a:fillRect/>
          </a:stretch>
        </p:blipFill>
        <p:spPr>
          <a:xfrm>
            <a:off x="203198" y="98854"/>
            <a:ext cx="3116650" cy="2337488"/>
          </a:xfrm>
          <a:prstGeom prst="rect">
            <a:avLst/>
          </a:prstGeom>
        </p:spPr>
      </p:pic>
      <p:pic>
        <p:nvPicPr>
          <p:cNvPr id="4" name="Grafik 3" descr="IMG_2588 (2).jpg"/>
          <p:cNvPicPr>
            <a:picLocks noChangeAspect="1"/>
          </p:cNvPicPr>
          <p:nvPr/>
        </p:nvPicPr>
        <p:blipFill>
          <a:blip r:embed="rId4" cstate="print"/>
          <a:stretch>
            <a:fillRect/>
          </a:stretch>
        </p:blipFill>
        <p:spPr>
          <a:xfrm>
            <a:off x="159263" y="2718485"/>
            <a:ext cx="3185300" cy="2388975"/>
          </a:xfrm>
          <a:prstGeom prst="rect">
            <a:avLst/>
          </a:prstGeom>
        </p:spPr>
      </p:pic>
      <p:pic>
        <p:nvPicPr>
          <p:cNvPr id="5" name="Grafik 4" descr="IMG_2592 (2).jpg"/>
          <p:cNvPicPr>
            <a:picLocks noChangeAspect="1"/>
          </p:cNvPicPr>
          <p:nvPr/>
        </p:nvPicPr>
        <p:blipFill>
          <a:blip r:embed="rId5" cstate="print"/>
          <a:stretch>
            <a:fillRect/>
          </a:stretch>
        </p:blipFill>
        <p:spPr>
          <a:xfrm>
            <a:off x="3468129" y="2660821"/>
            <a:ext cx="3352801" cy="2514600"/>
          </a:xfrm>
          <a:prstGeom prst="rect">
            <a:avLst/>
          </a:prstGeom>
        </p:spPr>
      </p:pic>
      <p:pic>
        <p:nvPicPr>
          <p:cNvPr id="6" name="Grafik 5" descr="IMG_2587 (2).jpg"/>
          <p:cNvPicPr>
            <a:picLocks noChangeAspect="1"/>
          </p:cNvPicPr>
          <p:nvPr/>
        </p:nvPicPr>
        <p:blipFill>
          <a:blip r:embed="rId6" cstate="print"/>
          <a:stretch>
            <a:fillRect/>
          </a:stretch>
        </p:blipFill>
        <p:spPr>
          <a:xfrm>
            <a:off x="3542270" y="115329"/>
            <a:ext cx="3245707" cy="2434280"/>
          </a:xfrm>
          <a:prstGeom prst="rect">
            <a:avLst/>
          </a:prstGeom>
        </p:spPr>
      </p:pic>
      <p:sp>
        <p:nvSpPr>
          <p:cNvPr id="7" name="Textfeld 6"/>
          <p:cNvSpPr txBox="1"/>
          <p:nvPr/>
        </p:nvSpPr>
        <p:spPr>
          <a:xfrm>
            <a:off x="6977449" y="700215"/>
            <a:ext cx="4868562" cy="2862322"/>
          </a:xfrm>
          <a:prstGeom prst="rect">
            <a:avLst/>
          </a:prstGeom>
          <a:noFill/>
        </p:spPr>
        <p:txBody>
          <a:bodyPr wrap="square" rtlCol="0">
            <a:spAutoFit/>
          </a:bodyPr>
          <a:lstStyle/>
          <a:p>
            <a:r>
              <a:rPr lang="de-DE" dirty="0" smtClean="0">
                <a:latin typeface="Arial" pitchFamily="34" charset="0"/>
                <a:cs typeface="Arial" pitchFamily="34" charset="0"/>
              </a:rPr>
              <a:t>Noch rechtzeitig zum Ende des Vormittags  </a:t>
            </a:r>
            <a:r>
              <a:rPr lang="de-DE" dirty="0" smtClean="0">
                <a:latin typeface="Arial" pitchFamily="34" charset="0"/>
                <a:cs typeface="Arial" pitchFamily="34" charset="0"/>
              </a:rPr>
              <a:t>waren alle </a:t>
            </a:r>
            <a:r>
              <a:rPr lang="de-DE" dirty="0" smtClean="0">
                <a:latin typeface="Arial" pitchFamily="34" charset="0"/>
                <a:cs typeface="Arial" pitchFamily="34" charset="0"/>
              </a:rPr>
              <a:t>Häuser fertig und auch die Glasur </a:t>
            </a:r>
            <a:r>
              <a:rPr lang="de-DE" dirty="0" smtClean="0">
                <a:latin typeface="Arial" pitchFamily="34" charset="0"/>
                <a:cs typeface="Arial" pitchFamily="34" charset="0"/>
              </a:rPr>
              <a:t>soweit getrocknet</a:t>
            </a:r>
            <a:r>
              <a:rPr lang="de-DE" dirty="0" smtClean="0">
                <a:latin typeface="Arial" pitchFamily="34" charset="0"/>
                <a:cs typeface="Arial" pitchFamily="34" charset="0"/>
              </a:rPr>
              <a:t>. So besuchten die Riesen erst die </a:t>
            </a:r>
            <a:r>
              <a:rPr lang="de-DE" dirty="0" smtClean="0">
                <a:latin typeface="Arial" pitchFamily="34" charset="0"/>
                <a:cs typeface="Arial" pitchFamily="34" charset="0"/>
              </a:rPr>
              <a:t>Elfen </a:t>
            </a:r>
            <a:r>
              <a:rPr lang="de-DE" dirty="0" smtClean="0">
                <a:latin typeface="Arial" pitchFamily="34" charset="0"/>
                <a:cs typeface="Arial" pitchFamily="34" charset="0"/>
              </a:rPr>
              <a:t>und überraschten dann die Zwerge mit </a:t>
            </a:r>
            <a:r>
              <a:rPr lang="de-DE" dirty="0" smtClean="0">
                <a:latin typeface="Arial" pitchFamily="34" charset="0"/>
                <a:cs typeface="Arial" pitchFamily="34" charset="0"/>
              </a:rPr>
              <a:t>einem </a:t>
            </a:r>
            <a:r>
              <a:rPr lang="de-DE" dirty="0" smtClean="0">
                <a:latin typeface="Arial" pitchFamily="34" charset="0"/>
                <a:cs typeface="Arial" pitchFamily="34" charset="0"/>
              </a:rPr>
              <a:t>großen süßen Haus zum Teilen und </a:t>
            </a:r>
            <a:r>
              <a:rPr lang="de-DE" dirty="0" smtClean="0">
                <a:latin typeface="Arial" pitchFamily="34" charset="0"/>
                <a:cs typeface="Arial" pitchFamily="34" charset="0"/>
              </a:rPr>
              <a:t>gemeinsam </a:t>
            </a:r>
            <a:r>
              <a:rPr lang="de-DE" dirty="0" smtClean="0">
                <a:latin typeface="Arial" pitchFamily="34" charset="0"/>
                <a:cs typeface="Arial" pitchFamily="34" charset="0"/>
              </a:rPr>
              <a:t>essen. Und damit die Kinder auch </a:t>
            </a:r>
            <a:r>
              <a:rPr lang="de-DE" dirty="0" smtClean="0">
                <a:latin typeface="Arial" pitchFamily="34" charset="0"/>
                <a:cs typeface="Arial" pitchFamily="34" charset="0"/>
              </a:rPr>
              <a:t>alle </a:t>
            </a:r>
            <a:r>
              <a:rPr lang="de-DE" dirty="0" smtClean="0">
                <a:latin typeface="Arial" pitchFamily="34" charset="0"/>
                <a:cs typeface="Arial" pitchFamily="34" charset="0"/>
              </a:rPr>
              <a:t>wussten um was es dabei ging, wurde </a:t>
            </a:r>
            <a:r>
              <a:rPr lang="de-DE" dirty="0" smtClean="0">
                <a:latin typeface="Arial" pitchFamily="34" charset="0"/>
                <a:cs typeface="Arial" pitchFamily="34" charset="0"/>
              </a:rPr>
              <a:t>auch noch </a:t>
            </a:r>
            <a:r>
              <a:rPr lang="de-DE" dirty="0" smtClean="0">
                <a:latin typeface="Arial" pitchFamily="34" charset="0"/>
                <a:cs typeface="Arial" pitchFamily="34" charset="0"/>
              </a:rPr>
              <a:t>das Fingerspiel vom kleinen Häuschen </a:t>
            </a:r>
            <a:r>
              <a:rPr lang="de-DE" dirty="0" smtClean="0">
                <a:latin typeface="Arial" pitchFamily="34" charset="0"/>
                <a:cs typeface="Arial" pitchFamily="34" charset="0"/>
              </a:rPr>
              <a:t>vorgetragen</a:t>
            </a:r>
            <a:r>
              <a:rPr lang="de-DE" dirty="0" smtClean="0">
                <a:latin typeface="Arial" pitchFamily="34" charset="0"/>
                <a:cs typeface="Arial" pitchFamily="34" charset="0"/>
              </a:rPr>
              <a:t>. Das übrigens perfekt und </a:t>
            </a:r>
            <a:r>
              <a:rPr lang="de-DE" dirty="0" smtClean="0">
                <a:latin typeface="Arial" pitchFamily="34" charset="0"/>
                <a:cs typeface="Arial" pitchFamily="34" charset="0"/>
              </a:rPr>
              <a:t>ohne Hilfe </a:t>
            </a:r>
            <a:r>
              <a:rPr lang="de-DE" dirty="0" smtClean="0">
                <a:latin typeface="Arial" pitchFamily="34" charset="0"/>
                <a:cs typeface="Arial" pitchFamily="34" charset="0"/>
              </a:rPr>
              <a:t>durch Erwachsene.</a:t>
            </a:r>
            <a:endParaRPr lang="de-DE" dirty="0">
              <a:latin typeface="Arial" pitchFamily="34" charset="0"/>
              <a:cs typeface="Arial" pitchFamily="34" charset="0"/>
            </a:endParaRPr>
          </a:p>
        </p:txBody>
      </p:sp>
      <p:sp>
        <p:nvSpPr>
          <p:cNvPr id="8" name="Textfeld 7"/>
          <p:cNvSpPr txBox="1"/>
          <p:nvPr/>
        </p:nvSpPr>
        <p:spPr>
          <a:xfrm>
            <a:off x="304800" y="5379308"/>
            <a:ext cx="8763938" cy="1200329"/>
          </a:xfrm>
          <a:prstGeom prst="rect">
            <a:avLst/>
          </a:prstGeom>
          <a:noFill/>
        </p:spPr>
        <p:txBody>
          <a:bodyPr wrap="none" rtlCol="0">
            <a:spAutoFit/>
          </a:bodyPr>
          <a:lstStyle/>
          <a:p>
            <a:r>
              <a:rPr lang="de-DE" b="1" dirty="0" smtClean="0">
                <a:latin typeface="Arial" pitchFamily="34" charset="0"/>
                <a:cs typeface="Arial" pitchFamily="34" charset="0"/>
              </a:rPr>
              <a:t>Auch Fingerspiele sind ein wesentlicher Bestandteil einer anregungsreichen</a:t>
            </a:r>
          </a:p>
          <a:p>
            <a:r>
              <a:rPr lang="de-DE" b="1" dirty="0" smtClean="0">
                <a:latin typeface="Arial" pitchFamily="34" charset="0"/>
                <a:cs typeface="Arial" pitchFamily="34" charset="0"/>
              </a:rPr>
              <a:t>sprachlichen Umwelt. Dabei können Kinder eine kreative Lust an der Sprache,</a:t>
            </a:r>
          </a:p>
          <a:p>
            <a:r>
              <a:rPr lang="de-DE" b="1" dirty="0" smtClean="0">
                <a:latin typeface="Arial" pitchFamily="34" charset="0"/>
                <a:cs typeface="Arial" pitchFamily="34" charset="0"/>
              </a:rPr>
              <a:t>ein Bewusstsein für Sprachrhythmus und für die lautliche Gestalt der Sprache</a:t>
            </a:r>
          </a:p>
          <a:p>
            <a:r>
              <a:rPr lang="de-DE" b="1" dirty="0" smtClean="0">
                <a:latin typeface="Arial" pitchFamily="34" charset="0"/>
                <a:cs typeface="Arial" pitchFamily="34" charset="0"/>
              </a:rPr>
              <a:t>entwickeln.</a:t>
            </a:r>
            <a:endParaRPr lang="de-DE" b="1"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562</Words>
  <Application>Microsoft Office PowerPoint</Application>
  <PresentationFormat>Benutzerdefiniert</PresentationFormat>
  <Paragraphs>52</Paragraphs>
  <Slides>6</Slides>
  <Notes>0</Notes>
  <HiddenSlides>0</HiddenSlides>
  <MMClips>0</MMClips>
  <ScaleCrop>false</ScaleCrop>
  <HeadingPairs>
    <vt:vector size="4" baseType="variant">
      <vt:variant>
        <vt:lpstr>Design</vt:lpstr>
      </vt:variant>
      <vt:variant>
        <vt:i4>1</vt:i4>
      </vt:variant>
      <vt:variant>
        <vt:lpstr>Folientitel</vt:lpstr>
      </vt:variant>
      <vt:variant>
        <vt:i4>6</vt:i4>
      </vt:variant>
    </vt:vector>
  </HeadingPairs>
  <TitlesOfParts>
    <vt:vector size="7" baseType="lpstr">
      <vt:lpstr>Office Theme</vt:lpstr>
      <vt:lpstr>„Endspurt – Häuserprojekt“ Wochenrückblick vom 11.11. bis 15.11.2024</vt:lpstr>
      <vt:lpstr>Folie 2</vt:lpstr>
      <vt:lpstr>Folie 3</vt:lpstr>
      <vt:lpstr>Folie 4</vt:lpstr>
      <vt:lpstr>Folie 5</vt:lpstr>
      <vt:lpstr>Folie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„Endspurt – Häuserprojekt“ Wochenrückblick vom 11.11. bis 15.11.2024</dc:title>
  <dc:creator>Microsoft-Konto</dc:creator>
  <cp:lastModifiedBy>Leit</cp:lastModifiedBy>
  <cp:revision>4</cp:revision>
  <dcterms:created xsi:type="dcterms:W3CDTF">2024-11-18T06:35:17Z</dcterms:created>
  <dcterms:modified xsi:type="dcterms:W3CDTF">2024-11-22T06:50:33Z</dcterms:modified>
</cp:coreProperties>
</file>