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91B222DF-4640-4CA9-BFEC-9596666E05F4}" type="datetimeFigureOut">
              <a:rPr lang="de-DE" smtClean="0"/>
              <a:t>29.10.2024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7FDFF8A-B5AE-4EE1-9A20-A8AE9F58BA05}" type="slidenum">
              <a:rPr lang="de-DE" smtClean="0"/>
              <a:t>‹Nr.›</a:t>
            </a:fld>
            <a:endParaRPr lang="de-DE"/>
          </a:p>
        </p:txBody>
      </p:sp>
    </p:spTree>
    <p:extLst>
      <p:ext uri="{BB962C8B-B14F-4D97-AF65-F5344CB8AC3E}">
        <p14:creationId xmlns:p14="http://schemas.microsoft.com/office/powerpoint/2010/main" val="25413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1B222DF-4640-4CA9-BFEC-9596666E05F4}" type="datetimeFigureOut">
              <a:rPr lang="de-DE" smtClean="0"/>
              <a:t>29.10.2024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7FDFF8A-B5AE-4EE1-9A20-A8AE9F58BA05}" type="slidenum">
              <a:rPr lang="de-DE" smtClean="0"/>
              <a:t>‹Nr.›</a:t>
            </a:fld>
            <a:endParaRPr lang="de-DE"/>
          </a:p>
        </p:txBody>
      </p:sp>
    </p:spTree>
    <p:extLst>
      <p:ext uri="{BB962C8B-B14F-4D97-AF65-F5344CB8AC3E}">
        <p14:creationId xmlns:p14="http://schemas.microsoft.com/office/powerpoint/2010/main" val="146683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1B222DF-4640-4CA9-BFEC-9596666E05F4}" type="datetimeFigureOut">
              <a:rPr lang="de-DE" smtClean="0"/>
              <a:t>29.10.2024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7FDFF8A-B5AE-4EE1-9A20-A8AE9F58BA05}" type="slidenum">
              <a:rPr lang="de-DE" smtClean="0"/>
              <a:t>‹Nr.›</a:t>
            </a:fld>
            <a:endParaRPr lang="de-DE"/>
          </a:p>
        </p:txBody>
      </p:sp>
    </p:spTree>
    <p:extLst>
      <p:ext uri="{BB962C8B-B14F-4D97-AF65-F5344CB8AC3E}">
        <p14:creationId xmlns:p14="http://schemas.microsoft.com/office/powerpoint/2010/main" val="2624441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1B222DF-4640-4CA9-BFEC-9596666E05F4}" type="datetimeFigureOut">
              <a:rPr lang="de-DE" smtClean="0"/>
              <a:t>29.10.2024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7FDFF8A-B5AE-4EE1-9A20-A8AE9F58BA05}" type="slidenum">
              <a:rPr lang="de-DE" smtClean="0"/>
              <a:t>‹Nr.›</a:t>
            </a:fld>
            <a:endParaRPr lang="de-DE"/>
          </a:p>
        </p:txBody>
      </p:sp>
    </p:spTree>
    <p:extLst>
      <p:ext uri="{BB962C8B-B14F-4D97-AF65-F5344CB8AC3E}">
        <p14:creationId xmlns:p14="http://schemas.microsoft.com/office/powerpoint/2010/main" val="9412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91B222DF-4640-4CA9-BFEC-9596666E05F4}" type="datetimeFigureOut">
              <a:rPr lang="de-DE" smtClean="0"/>
              <a:t>29.10.2024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7FDFF8A-B5AE-4EE1-9A20-A8AE9F58BA05}" type="slidenum">
              <a:rPr lang="de-DE" smtClean="0"/>
              <a:t>‹Nr.›</a:t>
            </a:fld>
            <a:endParaRPr lang="de-DE"/>
          </a:p>
        </p:txBody>
      </p:sp>
    </p:spTree>
    <p:extLst>
      <p:ext uri="{BB962C8B-B14F-4D97-AF65-F5344CB8AC3E}">
        <p14:creationId xmlns:p14="http://schemas.microsoft.com/office/powerpoint/2010/main" val="2704292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91B222DF-4640-4CA9-BFEC-9596666E05F4}" type="datetimeFigureOut">
              <a:rPr lang="de-DE" smtClean="0"/>
              <a:t>29.10.2024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7FDFF8A-B5AE-4EE1-9A20-A8AE9F58BA05}" type="slidenum">
              <a:rPr lang="de-DE" smtClean="0"/>
              <a:t>‹Nr.›</a:t>
            </a:fld>
            <a:endParaRPr lang="de-DE"/>
          </a:p>
        </p:txBody>
      </p:sp>
    </p:spTree>
    <p:extLst>
      <p:ext uri="{BB962C8B-B14F-4D97-AF65-F5344CB8AC3E}">
        <p14:creationId xmlns:p14="http://schemas.microsoft.com/office/powerpoint/2010/main" val="1331133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91B222DF-4640-4CA9-BFEC-9596666E05F4}" type="datetimeFigureOut">
              <a:rPr lang="de-DE" smtClean="0"/>
              <a:t>29.10.2024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7FDFF8A-B5AE-4EE1-9A20-A8AE9F58BA05}" type="slidenum">
              <a:rPr lang="de-DE" smtClean="0"/>
              <a:t>‹Nr.›</a:t>
            </a:fld>
            <a:endParaRPr lang="de-DE"/>
          </a:p>
        </p:txBody>
      </p:sp>
    </p:spTree>
    <p:extLst>
      <p:ext uri="{BB962C8B-B14F-4D97-AF65-F5344CB8AC3E}">
        <p14:creationId xmlns:p14="http://schemas.microsoft.com/office/powerpoint/2010/main" val="3174031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91B222DF-4640-4CA9-BFEC-9596666E05F4}" type="datetimeFigureOut">
              <a:rPr lang="de-DE" smtClean="0"/>
              <a:t>29.10.2024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7FDFF8A-B5AE-4EE1-9A20-A8AE9F58BA05}" type="slidenum">
              <a:rPr lang="de-DE" smtClean="0"/>
              <a:t>‹Nr.›</a:t>
            </a:fld>
            <a:endParaRPr lang="de-DE"/>
          </a:p>
        </p:txBody>
      </p:sp>
    </p:spTree>
    <p:extLst>
      <p:ext uri="{BB962C8B-B14F-4D97-AF65-F5344CB8AC3E}">
        <p14:creationId xmlns:p14="http://schemas.microsoft.com/office/powerpoint/2010/main" val="4010153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1B222DF-4640-4CA9-BFEC-9596666E05F4}" type="datetimeFigureOut">
              <a:rPr lang="de-DE" smtClean="0"/>
              <a:t>29.10.2024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7FDFF8A-B5AE-4EE1-9A20-A8AE9F58BA05}" type="slidenum">
              <a:rPr lang="de-DE" smtClean="0"/>
              <a:t>‹Nr.›</a:t>
            </a:fld>
            <a:endParaRPr lang="de-DE"/>
          </a:p>
        </p:txBody>
      </p:sp>
    </p:spTree>
    <p:extLst>
      <p:ext uri="{BB962C8B-B14F-4D97-AF65-F5344CB8AC3E}">
        <p14:creationId xmlns:p14="http://schemas.microsoft.com/office/powerpoint/2010/main" val="2584615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1B222DF-4640-4CA9-BFEC-9596666E05F4}" type="datetimeFigureOut">
              <a:rPr lang="de-DE" smtClean="0"/>
              <a:t>29.10.2024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7FDFF8A-B5AE-4EE1-9A20-A8AE9F58BA05}" type="slidenum">
              <a:rPr lang="de-DE" smtClean="0"/>
              <a:t>‹Nr.›</a:t>
            </a:fld>
            <a:endParaRPr lang="de-DE"/>
          </a:p>
        </p:txBody>
      </p:sp>
    </p:spTree>
    <p:extLst>
      <p:ext uri="{BB962C8B-B14F-4D97-AF65-F5344CB8AC3E}">
        <p14:creationId xmlns:p14="http://schemas.microsoft.com/office/powerpoint/2010/main" val="1642250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1B222DF-4640-4CA9-BFEC-9596666E05F4}" type="datetimeFigureOut">
              <a:rPr lang="de-DE" smtClean="0"/>
              <a:t>29.10.2024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7FDFF8A-B5AE-4EE1-9A20-A8AE9F58BA05}" type="slidenum">
              <a:rPr lang="de-DE" smtClean="0"/>
              <a:t>‹Nr.›</a:t>
            </a:fld>
            <a:endParaRPr lang="de-DE"/>
          </a:p>
        </p:txBody>
      </p:sp>
    </p:spTree>
    <p:extLst>
      <p:ext uri="{BB962C8B-B14F-4D97-AF65-F5344CB8AC3E}">
        <p14:creationId xmlns:p14="http://schemas.microsoft.com/office/powerpoint/2010/main" val="1244228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222DF-4640-4CA9-BFEC-9596666E05F4}" type="datetimeFigureOut">
              <a:rPr lang="de-DE" smtClean="0"/>
              <a:t>29.10.2024</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FDFF8A-B5AE-4EE1-9A20-A8AE9F58BA05}" type="slidenum">
              <a:rPr lang="de-DE" smtClean="0"/>
              <a:t>‹Nr.›</a:t>
            </a:fld>
            <a:endParaRPr lang="de-DE"/>
          </a:p>
        </p:txBody>
      </p:sp>
    </p:spTree>
    <p:extLst>
      <p:ext uri="{BB962C8B-B14F-4D97-AF65-F5344CB8AC3E}">
        <p14:creationId xmlns:p14="http://schemas.microsoft.com/office/powerpoint/2010/main" val="1085076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47135" y="197709"/>
            <a:ext cx="11796583" cy="1492980"/>
          </a:xfrm>
        </p:spPr>
        <p:txBody>
          <a:bodyPr>
            <a:noAutofit/>
          </a:bodyPr>
          <a:lstStyle/>
          <a:p>
            <a:pPr algn="ctr"/>
            <a:r>
              <a:rPr lang="de-DE" sz="4000" b="1" dirty="0" smtClean="0">
                <a:latin typeface="Arial" panose="020B0604020202020204" pitchFamily="34" charset="0"/>
                <a:cs typeface="Arial" panose="020B0604020202020204" pitchFamily="34" charset="0"/>
              </a:rPr>
              <a:t>St. Martin – Geschichte und Laternenbasteln </a:t>
            </a:r>
            <a:br>
              <a:rPr lang="de-DE" sz="4000" b="1" dirty="0" smtClean="0">
                <a:latin typeface="Arial" panose="020B0604020202020204" pitchFamily="34" charset="0"/>
                <a:cs typeface="Arial" panose="020B0604020202020204" pitchFamily="34" charset="0"/>
              </a:rPr>
            </a:br>
            <a:r>
              <a:rPr lang="de-DE" sz="2800" b="1" dirty="0" smtClean="0">
                <a:latin typeface="Arial" panose="020B0604020202020204" pitchFamily="34" charset="0"/>
                <a:cs typeface="Arial" panose="020B0604020202020204" pitchFamily="34" charset="0"/>
              </a:rPr>
              <a:t>Wochenrückblick vom 21.10. bis 25.10.24</a:t>
            </a:r>
            <a:endParaRPr lang="de-DE" sz="2800" b="1" dirty="0">
              <a:latin typeface="Arial" panose="020B0604020202020204" pitchFamily="34" charset="0"/>
              <a:cs typeface="Arial" panose="020B0604020202020204" pitchFamily="34" charset="0"/>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684" y="1527056"/>
            <a:ext cx="3207348" cy="2405511"/>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8786" y="1505368"/>
            <a:ext cx="3665838" cy="2749379"/>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9379" y="1505368"/>
            <a:ext cx="3595902" cy="2696926"/>
          </a:xfrm>
          <a:prstGeom prst="rect">
            <a:avLst/>
          </a:prstGeom>
        </p:spPr>
      </p:pic>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653" y="3971631"/>
            <a:ext cx="3440755" cy="2580566"/>
          </a:xfrm>
          <a:prstGeom prst="rect">
            <a:avLst/>
          </a:prstGeom>
        </p:spPr>
      </p:pic>
      <p:sp>
        <p:nvSpPr>
          <p:cNvPr id="9" name="Textfeld 8"/>
          <p:cNvSpPr txBox="1"/>
          <p:nvPr/>
        </p:nvSpPr>
        <p:spPr>
          <a:xfrm>
            <a:off x="3812783" y="4384751"/>
            <a:ext cx="8174033" cy="2308324"/>
          </a:xfrm>
          <a:prstGeom prst="rect">
            <a:avLst/>
          </a:prstGeom>
          <a:noFill/>
        </p:spPr>
        <p:txBody>
          <a:bodyPr wrap="none" rtlCol="0">
            <a:spAutoFit/>
          </a:bodyPr>
          <a:lstStyle/>
          <a:p>
            <a:r>
              <a:rPr lang="de-DE" dirty="0" smtClean="0">
                <a:latin typeface="Arial" panose="020B0604020202020204" pitchFamily="34" charset="0"/>
                <a:cs typeface="Arial" panose="020B0604020202020204" pitchFamily="34" charset="0"/>
              </a:rPr>
              <a:t>Die Martins-Legende – eine Geschichte die es galt für die Kinder erlebbar</a:t>
            </a:r>
          </a:p>
          <a:p>
            <a:r>
              <a:rPr lang="de-DE" dirty="0" smtClean="0">
                <a:latin typeface="Arial" panose="020B0604020202020204" pitchFamily="34" charset="0"/>
                <a:cs typeface="Arial" panose="020B0604020202020204" pitchFamily="34" charset="0"/>
              </a:rPr>
              <a:t>zu gestalten. Gemeinsam wurde dazu die Stadt aus der Erzählung nach-</a:t>
            </a:r>
          </a:p>
          <a:p>
            <a:r>
              <a:rPr lang="de-DE" dirty="0" smtClean="0">
                <a:latin typeface="Arial" panose="020B0604020202020204" pitchFamily="34" charset="0"/>
                <a:cs typeface="Arial" panose="020B0604020202020204" pitchFamily="34" charset="0"/>
              </a:rPr>
              <a:t>gestellt und nach den Vorstellungen der Kinder ausgeschmückt. </a:t>
            </a:r>
          </a:p>
          <a:p>
            <a:endParaRPr lang="de-DE" dirty="0">
              <a:latin typeface="Arial" panose="020B0604020202020204" pitchFamily="34" charset="0"/>
              <a:cs typeface="Arial" panose="020B0604020202020204" pitchFamily="34" charset="0"/>
            </a:endParaRPr>
          </a:p>
          <a:p>
            <a:r>
              <a:rPr lang="de-DE" b="1" dirty="0" smtClean="0">
                <a:latin typeface="Arial" panose="020B0604020202020204" pitchFamily="34" charset="0"/>
                <a:cs typeface="Arial" panose="020B0604020202020204" pitchFamily="34" charset="0"/>
              </a:rPr>
              <a:t>Das Nachspielen und Erleben dieser religiösen Erzählung soll die Kinder</a:t>
            </a:r>
          </a:p>
          <a:p>
            <a:r>
              <a:rPr lang="de-DE" b="1" dirty="0" smtClean="0">
                <a:latin typeface="Arial" panose="020B0604020202020204" pitchFamily="34" charset="0"/>
                <a:cs typeface="Arial" panose="020B0604020202020204" pitchFamily="34" charset="0"/>
              </a:rPr>
              <a:t>für Sinn stiftende ganzheitliche Erfahrungszusammenhänge </a:t>
            </a:r>
            <a:r>
              <a:rPr lang="de-DE" b="1" dirty="0" err="1" smtClean="0">
                <a:latin typeface="Arial" panose="020B0604020202020204" pitchFamily="34" charset="0"/>
                <a:cs typeface="Arial" panose="020B0604020202020204" pitchFamily="34" charset="0"/>
              </a:rPr>
              <a:t>sensi</a:t>
            </a:r>
            <a:r>
              <a:rPr lang="de-DE" b="1" dirty="0" smtClean="0">
                <a:latin typeface="Arial" panose="020B0604020202020204" pitchFamily="34" charset="0"/>
                <a:cs typeface="Arial" panose="020B0604020202020204" pitchFamily="34" charset="0"/>
              </a:rPr>
              <a:t>-</a:t>
            </a:r>
          </a:p>
          <a:p>
            <a:r>
              <a:rPr lang="de-DE" b="1" dirty="0" err="1" smtClean="0">
                <a:latin typeface="Arial" panose="020B0604020202020204" pitchFamily="34" charset="0"/>
                <a:cs typeface="Arial" panose="020B0604020202020204" pitchFamily="34" charset="0"/>
              </a:rPr>
              <a:t>bilisieren</a:t>
            </a:r>
            <a:r>
              <a:rPr lang="de-DE" b="1" dirty="0" smtClean="0">
                <a:latin typeface="Arial" panose="020B0604020202020204" pitchFamily="34" charset="0"/>
                <a:cs typeface="Arial" panose="020B0604020202020204" pitchFamily="34" charset="0"/>
              </a:rPr>
              <a:t>. Sie werden angeregt Zusammenhänge mit dem eigenen Leben</a:t>
            </a:r>
          </a:p>
          <a:p>
            <a:r>
              <a:rPr lang="de-DE" b="1" dirty="0" smtClean="0">
                <a:latin typeface="Arial" panose="020B0604020202020204" pitchFamily="34" charset="0"/>
                <a:cs typeface="Arial" panose="020B0604020202020204" pitchFamily="34" charset="0"/>
              </a:rPr>
              <a:t>zu entdecken. </a:t>
            </a:r>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4255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692" y="90614"/>
            <a:ext cx="3663092" cy="2747319"/>
          </a:xfrm>
          <a:prstGeom prst="rect">
            <a:avLst/>
          </a:prstGeom>
        </p:spPr>
      </p:pic>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1" y="90614"/>
            <a:ext cx="3663092" cy="2747319"/>
          </a:xfrm>
          <a:prstGeom prst="rect">
            <a:avLst/>
          </a:prstGeom>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1526" y="90614"/>
            <a:ext cx="3663092" cy="2747319"/>
          </a:xfrm>
          <a:prstGeom prst="rect">
            <a:avLst/>
          </a:prstGeom>
        </p:spPr>
      </p:pic>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785" y="2918953"/>
            <a:ext cx="3341816" cy="2506362"/>
          </a:xfrm>
          <a:prstGeom prst="rect">
            <a:avLst/>
          </a:prstGeom>
        </p:spPr>
      </p:pic>
      <p:pic>
        <p:nvPicPr>
          <p:cNvPr id="7" name="Grafi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63070" y="2973860"/>
            <a:ext cx="3382942" cy="2537206"/>
          </a:xfrm>
          <a:prstGeom prst="rect">
            <a:avLst/>
          </a:prstGeom>
        </p:spPr>
      </p:pic>
      <p:sp>
        <p:nvSpPr>
          <p:cNvPr id="8" name="Textfeld 7"/>
          <p:cNvSpPr txBox="1"/>
          <p:nvPr/>
        </p:nvSpPr>
        <p:spPr>
          <a:xfrm>
            <a:off x="4114801" y="3393990"/>
            <a:ext cx="4348269" cy="2031325"/>
          </a:xfrm>
          <a:prstGeom prst="rect">
            <a:avLst/>
          </a:prstGeom>
          <a:noFill/>
        </p:spPr>
        <p:txBody>
          <a:bodyPr wrap="square" rtlCol="0">
            <a:spAutoFit/>
          </a:bodyPr>
          <a:lstStyle/>
          <a:p>
            <a:r>
              <a:rPr lang="de-DE" dirty="0" smtClean="0">
                <a:latin typeface="Arial" panose="020B0604020202020204" pitchFamily="34" charset="0"/>
                <a:cs typeface="Arial" panose="020B0604020202020204" pitchFamily="34" charset="0"/>
              </a:rPr>
              <a:t>Anschließend wurde die Geschichte mit</a:t>
            </a:r>
          </a:p>
          <a:p>
            <a:r>
              <a:rPr lang="de-DE" dirty="0" smtClean="0">
                <a:latin typeface="Arial" panose="020B0604020202020204" pitchFamily="34" charset="0"/>
                <a:cs typeface="Arial" panose="020B0604020202020204" pitchFamily="34" charset="0"/>
              </a:rPr>
              <a:t>Figuren nachgespielt. Dabei zeigte sich,</a:t>
            </a:r>
          </a:p>
          <a:p>
            <a:r>
              <a:rPr lang="de-DE" dirty="0" smtClean="0">
                <a:latin typeface="Arial" panose="020B0604020202020204" pitchFamily="34" charset="0"/>
                <a:cs typeface="Arial" panose="020B0604020202020204" pitchFamily="34" charset="0"/>
              </a:rPr>
              <a:t>dass die meisten Kinder dem Bettler</a:t>
            </a:r>
          </a:p>
          <a:p>
            <a:r>
              <a:rPr lang="de-DE" dirty="0" smtClean="0">
                <a:latin typeface="Arial" panose="020B0604020202020204" pitchFamily="34" charset="0"/>
                <a:cs typeface="Arial" panose="020B0604020202020204" pitchFamily="34" charset="0"/>
              </a:rPr>
              <a:t>gerne geholfen hätten und es ihnen </a:t>
            </a:r>
          </a:p>
          <a:p>
            <a:r>
              <a:rPr lang="de-DE" dirty="0" smtClean="0">
                <a:latin typeface="Arial" panose="020B0604020202020204" pitchFamily="34" charset="0"/>
                <a:cs typeface="Arial" panose="020B0604020202020204" pitchFamily="34" charset="0"/>
              </a:rPr>
              <a:t>schwer fiel den armen Mann die not-</a:t>
            </a:r>
          </a:p>
          <a:p>
            <a:r>
              <a:rPr lang="de-DE" dirty="0" smtClean="0">
                <a:latin typeface="Arial" panose="020B0604020202020204" pitchFamily="34" charset="0"/>
                <a:cs typeface="Arial" panose="020B0604020202020204" pitchFamily="34" charset="0"/>
              </a:rPr>
              <a:t>wendige Hilfe zu verweigern – so wie</a:t>
            </a:r>
          </a:p>
          <a:p>
            <a:r>
              <a:rPr lang="de-DE" dirty="0" smtClean="0">
                <a:latin typeface="Arial" panose="020B0604020202020204" pitchFamily="34" charset="0"/>
                <a:cs typeface="Arial" panose="020B0604020202020204" pitchFamily="34" charset="0"/>
              </a:rPr>
              <a:t>in der Legende geschehen.  </a:t>
            </a:r>
            <a:endParaRPr lang="de-DE" dirty="0">
              <a:latin typeface="Arial" panose="020B0604020202020204" pitchFamily="34" charset="0"/>
              <a:cs typeface="Arial" panose="020B0604020202020204" pitchFamily="34" charset="0"/>
            </a:endParaRPr>
          </a:p>
        </p:txBody>
      </p:sp>
      <p:sp>
        <p:nvSpPr>
          <p:cNvPr id="9" name="Textfeld 8"/>
          <p:cNvSpPr txBox="1"/>
          <p:nvPr/>
        </p:nvSpPr>
        <p:spPr>
          <a:xfrm>
            <a:off x="115331" y="5506336"/>
            <a:ext cx="12259898" cy="1200329"/>
          </a:xfrm>
          <a:prstGeom prst="rect">
            <a:avLst/>
          </a:prstGeom>
          <a:noFill/>
        </p:spPr>
        <p:txBody>
          <a:bodyPr wrap="square" rtlCol="0">
            <a:spAutoFit/>
          </a:bodyPr>
          <a:lstStyle/>
          <a:p>
            <a:r>
              <a:rPr lang="de-DE" b="1" dirty="0" smtClean="0">
                <a:latin typeface="Arial" panose="020B0604020202020204" pitchFamily="34" charset="0"/>
                <a:cs typeface="Arial" panose="020B0604020202020204" pitchFamily="34" charset="0"/>
              </a:rPr>
              <a:t>Solche Aktionen helfen den Kindern die Fähigkeit zu entwickeln, sich in andere Personen hineinzuversetzen, </a:t>
            </a:r>
          </a:p>
          <a:p>
            <a:r>
              <a:rPr lang="de-DE" b="1" dirty="0" smtClean="0">
                <a:latin typeface="Arial" panose="020B0604020202020204" pitchFamily="34" charset="0"/>
                <a:cs typeface="Arial" panose="020B0604020202020204" pitchFamily="34" charset="0"/>
              </a:rPr>
              <a:t>sich ein Bild von ihren Motiven und Gefühlen zu machen und ihr Handeln zu verstehen. Zugleich lernen sie</a:t>
            </a:r>
          </a:p>
          <a:p>
            <a:r>
              <a:rPr lang="de-DE" b="1" dirty="0" smtClean="0">
                <a:latin typeface="Arial" panose="020B0604020202020204" pitchFamily="34" charset="0"/>
                <a:cs typeface="Arial" panose="020B0604020202020204" pitchFamily="34" charset="0"/>
              </a:rPr>
              <a:t>ihre Eindrücke im Austausch mit anderen zu überprüfen. Sie entwickeln Empathie und Perspektivenüber-</a:t>
            </a:r>
            <a:r>
              <a:rPr lang="de-DE" b="1" dirty="0" err="1" smtClean="0">
                <a:latin typeface="Arial" panose="020B0604020202020204" pitchFamily="34" charset="0"/>
                <a:cs typeface="Arial" panose="020B0604020202020204" pitchFamily="34" charset="0"/>
              </a:rPr>
              <a:t>nahme</a:t>
            </a:r>
            <a:r>
              <a:rPr lang="de-DE" b="1" dirty="0" smtClean="0">
                <a:latin typeface="Arial" panose="020B0604020202020204" pitchFamily="34" charset="0"/>
                <a:cs typeface="Arial" panose="020B0604020202020204" pitchFamily="34" charset="0"/>
              </a:rPr>
              <a:t> – wichtige soziale Kompetenzen.</a:t>
            </a:r>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0832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298" y="131806"/>
            <a:ext cx="3690551" cy="2767913"/>
          </a:xfrm>
          <a:prstGeom prst="rect">
            <a:avLst/>
          </a:prstGeom>
        </p:spPr>
      </p:pic>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9308" y="131806"/>
            <a:ext cx="3690551" cy="2767913"/>
          </a:xfrm>
          <a:prstGeom prst="rect">
            <a:avLst/>
          </a:prstGeom>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7687" y="131806"/>
            <a:ext cx="3690551" cy="2767913"/>
          </a:xfrm>
          <a:prstGeom prst="rect">
            <a:avLst/>
          </a:prstGeom>
        </p:spPr>
      </p:pic>
      <p:pic>
        <p:nvPicPr>
          <p:cNvPr id="6" name="Grafik 5"/>
          <p:cNvPicPr>
            <a:picLocks noChangeAspect="1"/>
          </p:cNvPicPr>
          <p:nvPr/>
        </p:nvPicPr>
        <p:blipFill rotWithShape="1">
          <a:blip r:embed="rId5" cstate="print">
            <a:extLst>
              <a:ext uri="{28A0092B-C50C-407E-A947-70E740481C1C}">
                <a14:useLocalDpi xmlns:a14="http://schemas.microsoft.com/office/drawing/2010/main" val="0"/>
              </a:ext>
            </a:extLst>
          </a:blip>
          <a:srcRect t="5857"/>
          <a:stretch/>
        </p:blipFill>
        <p:spPr>
          <a:xfrm>
            <a:off x="137298" y="3122141"/>
            <a:ext cx="3686805" cy="2603156"/>
          </a:xfrm>
          <a:prstGeom prst="rect">
            <a:avLst/>
          </a:prstGeom>
        </p:spPr>
      </p:pic>
      <p:sp>
        <p:nvSpPr>
          <p:cNvPr id="7" name="Textfeld 6"/>
          <p:cNvSpPr txBox="1"/>
          <p:nvPr/>
        </p:nvSpPr>
        <p:spPr>
          <a:xfrm>
            <a:off x="3937687" y="3122141"/>
            <a:ext cx="8095132" cy="2862322"/>
          </a:xfrm>
          <a:prstGeom prst="rect">
            <a:avLst/>
          </a:prstGeom>
          <a:noFill/>
        </p:spPr>
        <p:txBody>
          <a:bodyPr wrap="square" rtlCol="0">
            <a:spAutoFit/>
          </a:bodyPr>
          <a:lstStyle/>
          <a:p>
            <a:r>
              <a:rPr lang="de-DE" dirty="0" smtClean="0">
                <a:latin typeface="Arial" panose="020B0604020202020204" pitchFamily="34" charset="0"/>
                <a:cs typeface="Arial" panose="020B0604020202020204" pitchFamily="34" charset="0"/>
              </a:rPr>
              <a:t>Endspurt beim Laternenbasteln. Einige Kinder hatten sich so richtig viel vor-</a:t>
            </a:r>
          </a:p>
          <a:p>
            <a:r>
              <a:rPr lang="de-DE" dirty="0" err="1">
                <a:latin typeface="Arial" panose="020B0604020202020204" pitchFamily="34" charset="0"/>
                <a:cs typeface="Arial" panose="020B0604020202020204" pitchFamily="34" charset="0"/>
              </a:rPr>
              <a:t>n</a:t>
            </a:r>
            <a:r>
              <a:rPr lang="de-DE" dirty="0" err="1" smtClean="0">
                <a:latin typeface="Arial" panose="020B0604020202020204" pitchFamily="34" charset="0"/>
                <a:cs typeface="Arial" panose="020B0604020202020204" pitchFamily="34" charset="0"/>
              </a:rPr>
              <a:t>ommen</a:t>
            </a:r>
            <a:r>
              <a:rPr lang="de-DE" dirty="0" smtClean="0">
                <a:latin typeface="Arial" panose="020B0604020202020204" pitchFamily="34" charset="0"/>
                <a:cs typeface="Arial" panose="020B0604020202020204" pitchFamily="34" charset="0"/>
              </a:rPr>
              <a:t> und sehr viele Fenster in ihr Laternenhaus eingezeichnet. Diese alle aus zu prickeln war sehr zeitaufwendig. Gut das sich ein Kind, das mit seiner </a:t>
            </a:r>
          </a:p>
          <a:p>
            <a:r>
              <a:rPr lang="de-DE" dirty="0" smtClean="0">
                <a:latin typeface="Arial" panose="020B0604020202020204" pitchFamily="34" charset="0"/>
                <a:cs typeface="Arial" panose="020B0604020202020204" pitchFamily="34" charset="0"/>
              </a:rPr>
              <a:t>Laterne schon fertig war, als Hilfe anbot und ganz selbstlos beim Ausprickeln die anderen Kinder unterstützte - ganz im Sinne von St. Martin!</a:t>
            </a:r>
          </a:p>
          <a:p>
            <a:endParaRPr lang="de-DE" dirty="0">
              <a:latin typeface="Arial" panose="020B0604020202020204" pitchFamily="34" charset="0"/>
              <a:cs typeface="Arial" panose="020B0604020202020204" pitchFamily="34" charset="0"/>
            </a:endParaRPr>
          </a:p>
          <a:p>
            <a:r>
              <a:rPr lang="de-DE" b="1" dirty="0" smtClean="0">
                <a:latin typeface="Arial" panose="020B0604020202020204" pitchFamily="34" charset="0"/>
                <a:cs typeface="Arial" panose="020B0604020202020204" pitchFamily="34" charset="0"/>
              </a:rPr>
              <a:t>Die Kinder lernen ein selbstgesetztes Ziel nicht aus den Augen zu verlieren, durchzuhalten und sich anzustrengen, um mit ihrer Aufgabe fertig zu werden. Sie lernen zusammenzuarbeiten, kooperativ zu sein und bauen so ihre Kontakt- und Beziehungsfähigkeit weiter aus.  </a:t>
            </a:r>
          </a:p>
        </p:txBody>
      </p:sp>
    </p:spTree>
    <p:extLst>
      <p:ext uri="{BB962C8B-B14F-4D97-AF65-F5344CB8AC3E}">
        <p14:creationId xmlns:p14="http://schemas.microsoft.com/office/powerpoint/2010/main" val="563342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487" y="255373"/>
            <a:ext cx="3652108" cy="2739081"/>
          </a:xfrm>
          <a:prstGeom prst="rect">
            <a:avLst/>
          </a:prstGeom>
        </p:spPr>
      </p:pic>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1005" y="255373"/>
            <a:ext cx="3652107" cy="2739081"/>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487" y="3080952"/>
            <a:ext cx="3597189" cy="2697892"/>
          </a:xfrm>
          <a:prstGeom prst="rect">
            <a:avLst/>
          </a:prstGeom>
        </p:spPr>
      </p:pic>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5923" y="3080952"/>
            <a:ext cx="3597189" cy="2697892"/>
          </a:xfrm>
          <a:prstGeom prst="rect">
            <a:avLst/>
          </a:prstGeom>
        </p:spPr>
      </p:pic>
      <p:sp>
        <p:nvSpPr>
          <p:cNvPr id="6" name="Textfeld 5"/>
          <p:cNvSpPr txBox="1"/>
          <p:nvPr/>
        </p:nvSpPr>
        <p:spPr>
          <a:xfrm>
            <a:off x="7603523" y="255373"/>
            <a:ext cx="4637910" cy="5909310"/>
          </a:xfrm>
          <a:prstGeom prst="rect">
            <a:avLst/>
          </a:prstGeom>
          <a:noFill/>
        </p:spPr>
        <p:txBody>
          <a:bodyPr wrap="square" rtlCol="0">
            <a:spAutoFit/>
          </a:bodyPr>
          <a:lstStyle/>
          <a:p>
            <a:r>
              <a:rPr lang="de-DE" dirty="0" smtClean="0">
                <a:latin typeface="Arial" panose="020B0604020202020204" pitchFamily="34" charset="0"/>
                <a:cs typeface="Arial" panose="020B0604020202020204" pitchFamily="34" charset="0"/>
              </a:rPr>
              <a:t>Nachdem in dieser Woche auch noch</a:t>
            </a:r>
          </a:p>
          <a:p>
            <a:r>
              <a:rPr lang="de-DE" dirty="0" smtClean="0">
                <a:latin typeface="Arial" panose="020B0604020202020204" pitchFamily="34" charset="0"/>
                <a:cs typeface="Arial" panose="020B0604020202020204" pitchFamily="34" charset="0"/>
              </a:rPr>
              <a:t>das Klimafrühstück stattgefunden hat,</a:t>
            </a:r>
          </a:p>
          <a:p>
            <a:r>
              <a:rPr lang="de-DE" dirty="0" smtClean="0">
                <a:latin typeface="Arial" panose="020B0604020202020204" pitchFamily="34" charset="0"/>
                <a:cs typeface="Arial" panose="020B0604020202020204" pitchFamily="34" charset="0"/>
              </a:rPr>
              <a:t>war mal wieder Zeit für Spaß und Spiel</a:t>
            </a:r>
          </a:p>
          <a:p>
            <a:r>
              <a:rPr lang="de-DE" dirty="0" smtClean="0">
                <a:latin typeface="Arial" panose="020B0604020202020204" pitchFamily="34" charset="0"/>
                <a:cs typeface="Arial" panose="020B0604020202020204" pitchFamily="34" charset="0"/>
              </a:rPr>
              <a:t>angesagt. So nahmen sich die Riesen</a:t>
            </a:r>
          </a:p>
          <a:p>
            <a:r>
              <a:rPr lang="de-DE" dirty="0" smtClean="0">
                <a:latin typeface="Arial" panose="020B0604020202020204" pitchFamily="34" charset="0"/>
                <a:cs typeface="Arial" panose="020B0604020202020204" pitchFamily="34" charset="0"/>
              </a:rPr>
              <a:t>Zeit für eine gemeinsame Spielerunde. </a:t>
            </a:r>
          </a:p>
          <a:p>
            <a:r>
              <a:rPr lang="de-DE" dirty="0" smtClean="0">
                <a:latin typeface="Arial" panose="020B0604020202020204" pitchFamily="34" charset="0"/>
                <a:cs typeface="Arial" panose="020B0604020202020204" pitchFamily="34" charset="0"/>
              </a:rPr>
              <a:t>„Ist das Mäuschen noch </a:t>
            </a:r>
            <a:r>
              <a:rPr lang="de-DE" dirty="0" err="1" smtClean="0">
                <a:latin typeface="Arial" panose="020B0604020202020204" pitchFamily="34" charset="0"/>
                <a:cs typeface="Arial" panose="020B0604020202020204" pitchFamily="34" charset="0"/>
              </a:rPr>
              <a:t>zuhaus</a:t>
            </a:r>
            <a:r>
              <a:rPr lang="de-DE" dirty="0" smtClean="0">
                <a:latin typeface="Arial" panose="020B0604020202020204" pitchFamily="34" charset="0"/>
                <a:cs typeface="Arial" panose="020B0604020202020204" pitchFamily="34" charset="0"/>
              </a:rPr>
              <a:t>?“ ist </a:t>
            </a:r>
          </a:p>
          <a:p>
            <a:r>
              <a:rPr lang="de-DE" dirty="0" smtClean="0">
                <a:latin typeface="Arial" panose="020B0604020202020204" pitchFamily="34" charset="0"/>
                <a:cs typeface="Arial" panose="020B0604020202020204" pitchFamily="34" charset="0"/>
              </a:rPr>
              <a:t>ein bekanntes Kinderspiel, dass nur</a:t>
            </a:r>
          </a:p>
          <a:p>
            <a:r>
              <a:rPr lang="de-DE" dirty="0" smtClean="0">
                <a:latin typeface="Arial" panose="020B0604020202020204" pitchFamily="34" charset="0"/>
                <a:cs typeface="Arial" panose="020B0604020202020204" pitchFamily="34" charset="0"/>
              </a:rPr>
              <a:t>in gemeinsamer Zusammenarbeit wirk-</a:t>
            </a:r>
          </a:p>
          <a:p>
            <a:r>
              <a:rPr lang="de-DE" dirty="0" err="1" smtClean="0">
                <a:latin typeface="Arial" panose="020B0604020202020204" pitchFamily="34" charset="0"/>
                <a:cs typeface="Arial" panose="020B0604020202020204" pitchFamily="34" charset="0"/>
              </a:rPr>
              <a:t>lich</a:t>
            </a:r>
            <a:r>
              <a:rPr lang="de-DE" dirty="0" smtClean="0">
                <a:latin typeface="Arial" panose="020B0604020202020204" pitchFamily="34" charset="0"/>
                <a:cs typeface="Arial" panose="020B0604020202020204" pitchFamily="34" charset="0"/>
              </a:rPr>
              <a:t> gut funktioniert. Da die Riesen </a:t>
            </a:r>
          </a:p>
          <a:p>
            <a:r>
              <a:rPr lang="de-DE" dirty="0" smtClean="0">
                <a:latin typeface="Arial" panose="020B0604020202020204" pitchFamily="34" charset="0"/>
                <a:cs typeface="Arial" panose="020B0604020202020204" pitchFamily="34" charset="0"/>
              </a:rPr>
              <a:t>gut harmonierten, klappte dieses  </a:t>
            </a:r>
          </a:p>
          <a:p>
            <a:r>
              <a:rPr lang="de-DE" dirty="0" smtClean="0">
                <a:latin typeface="Arial" panose="020B0604020202020204" pitchFamily="34" charset="0"/>
                <a:cs typeface="Arial" panose="020B0604020202020204" pitchFamily="34" charset="0"/>
              </a:rPr>
              <a:t>Spiel richtig gut</a:t>
            </a:r>
            <a:r>
              <a:rPr lang="de-DE" dirty="0">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und alle konnten sich </a:t>
            </a:r>
          </a:p>
          <a:p>
            <a:r>
              <a:rPr lang="de-DE" dirty="0" smtClean="0">
                <a:latin typeface="Arial" panose="020B0604020202020204" pitchFamily="34" charset="0"/>
                <a:cs typeface="Arial" panose="020B0604020202020204" pitchFamily="34" charset="0"/>
              </a:rPr>
              <a:t>sichtlich entspannen.</a:t>
            </a:r>
          </a:p>
          <a:p>
            <a:endParaRPr lang="de-DE" dirty="0">
              <a:latin typeface="Arial" panose="020B0604020202020204" pitchFamily="34" charset="0"/>
              <a:cs typeface="Arial" panose="020B0604020202020204" pitchFamily="34" charset="0"/>
            </a:endParaRPr>
          </a:p>
          <a:p>
            <a:r>
              <a:rPr lang="de-DE" b="1" dirty="0" smtClean="0">
                <a:latin typeface="Arial" panose="020B0604020202020204" pitchFamily="34" charset="0"/>
                <a:cs typeface="Arial" panose="020B0604020202020204" pitchFamily="34" charset="0"/>
              </a:rPr>
              <a:t>Bewegung ist für die Gesundheit</a:t>
            </a:r>
            <a:r>
              <a:rPr lang="de-DE" b="1" dirty="0">
                <a:latin typeface="Arial" panose="020B0604020202020204" pitchFamily="34" charset="0"/>
                <a:cs typeface="Arial" panose="020B0604020202020204" pitchFamily="34" charset="0"/>
              </a:rPr>
              <a:t> </a:t>
            </a:r>
            <a:r>
              <a:rPr lang="de-DE" b="1" dirty="0" smtClean="0">
                <a:latin typeface="Arial" panose="020B0604020202020204" pitchFamily="34" charset="0"/>
                <a:cs typeface="Arial" panose="020B0604020202020204" pitchFamily="34" charset="0"/>
              </a:rPr>
              <a:t>des</a:t>
            </a:r>
          </a:p>
          <a:p>
            <a:r>
              <a:rPr lang="de-DE" b="1" dirty="0" smtClean="0">
                <a:latin typeface="Arial" panose="020B0604020202020204" pitchFamily="34" charset="0"/>
                <a:cs typeface="Arial" panose="020B0604020202020204" pitchFamily="34" charset="0"/>
              </a:rPr>
              <a:t>Kindes unerlässlich. Sie können</a:t>
            </a:r>
          </a:p>
          <a:p>
            <a:r>
              <a:rPr lang="de-DE" b="1" dirty="0" smtClean="0">
                <a:latin typeface="Arial" panose="020B0604020202020204" pitchFamily="34" charset="0"/>
                <a:cs typeface="Arial" panose="020B0604020202020204" pitchFamily="34" charset="0"/>
              </a:rPr>
              <a:t>erkennen, dass soziale Regeln not-wendig, sowie Kooperation, gegen-seitige Rücksichtnahme und Hilfe für alle von Vorteil sind. Zudem können sie</a:t>
            </a:r>
          </a:p>
          <a:p>
            <a:r>
              <a:rPr lang="de-DE" b="1" dirty="0" smtClean="0">
                <a:latin typeface="Arial" panose="020B0604020202020204" pitchFamily="34" charset="0"/>
                <a:cs typeface="Arial" panose="020B0604020202020204" pitchFamily="34" charset="0"/>
              </a:rPr>
              <a:t>Bewegung als Möglichkeit wahrnehmen</a:t>
            </a:r>
          </a:p>
          <a:p>
            <a:endParaRPr lang="de-DE" b="1" dirty="0" smtClean="0">
              <a:latin typeface="Arial" panose="020B0604020202020204" pitchFamily="34" charset="0"/>
              <a:cs typeface="Arial" panose="020B0604020202020204" pitchFamily="34" charset="0"/>
            </a:endParaRPr>
          </a:p>
        </p:txBody>
      </p:sp>
      <p:sp>
        <p:nvSpPr>
          <p:cNvPr id="8" name="Textfeld 7"/>
          <p:cNvSpPr txBox="1"/>
          <p:nvPr/>
        </p:nvSpPr>
        <p:spPr>
          <a:xfrm>
            <a:off x="178487" y="5778844"/>
            <a:ext cx="10708105" cy="369332"/>
          </a:xfrm>
          <a:prstGeom prst="rect">
            <a:avLst/>
          </a:prstGeom>
          <a:noFill/>
        </p:spPr>
        <p:txBody>
          <a:bodyPr wrap="square" rtlCol="0">
            <a:spAutoFit/>
          </a:bodyPr>
          <a:lstStyle/>
          <a:p>
            <a:r>
              <a:rPr lang="de-DE" b="1" dirty="0" smtClean="0">
                <a:latin typeface="Arial" panose="020B0604020202020204" pitchFamily="34" charset="0"/>
                <a:cs typeface="Arial" panose="020B0604020202020204" pitchFamily="34" charset="0"/>
              </a:rPr>
              <a:t>Gefühle auszudrücken, sowie die Impulskontrolle und die innere Ausgeglichenheit zu stärken. </a:t>
            </a:r>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3834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398</Words>
  <Application>Microsoft Office PowerPoint</Application>
  <PresentationFormat>Breitbild</PresentationFormat>
  <Paragraphs>42</Paragraphs>
  <Slides>4</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vt:i4>
      </vt:variant>
    </vt:vector>
  </HeadingPairs>
  <TitlesOfParts>
    <vt:vector size="8" baseType="lpstr">
      <vt:lpstr>Arial</vt:lpstr>
      <vt:lpstr>Calibri</vt:lpstr>
      <vt:lpstr>Calibri Light</vt:lpstr>
      <vt:lpstr>Office Theme</vt:lpstr>
      <vt:lpstr>St. Martin – Geschichte und Laternenbasteln  Wochenrückblick vom 21.10. bis 25.10.24</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Martin – Geschichte und Laternenbasteln  Wochenrückblick vom 21.10. bis 25.10.24</dc:title>
  <dc:creator>Microsoft-Konto</dc:creator>
  <cp:lastModifiedBy>Microsoft-Konto</cp:lastModifiedBy>
  <cp:revision>9</cp:revision>
  <dcterms:created xsi:type="dcterms:W3CDTF">2024-10-29T06:41:39Z</dcterms:created>
  <dcterms:modified xsi:type="dcterms:W3CDTF">2024-10-29T08:47:34Z</dcterms:modified>
</cp:coreProperties>
</file>