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169972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5940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338246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6628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282613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12839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371855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293594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214069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167585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F5C74C-AE3D-41DD-B0B0-61BC6842B865}" type="datetimeFigureOut">
              <a:rPr lang="de-DE" smtClean="0"/>
              <a:pPr/>
              <a:t>08.10.2024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110669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5C74C-AE3D-41DD-B0B0-61BC6842B865}" type="datetimeFigureOut">
              <a:rPr lang="de-DE" smtClean="0"/>
              <a:pPr/>
              <a:t>08.10.2024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312B4-EE3E-4B6C-B140-6C8AFAB691E8}" type="slidenum">
              <a:rPr lang="de-DE" smtClean="0"/>
              <a:pPr/>
              <a:t>‹Nr.›</a:t>
            </a:fld>
            <a:endParaRPr lang="de-DE"/>
          </a:p>
        </p:txBody>
      </p:sp>
    </p:spTree>
    <p:extLst>
      <p:ext uri="{BB962C8B-B14F-4D97-AF65-F5344CB8AC3E}">
        <p14:creationId xmlns="" xmlns:p14="http://schemas.microsoft.com/office/powerpoint/2010/main" val="3518753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
            <a:ext cx="10515600" cy="1540475"/>
          </a:xfrm>
        </p:spPr>
        <p:txBody>
          <a:bodyPr>
            <a:normAutofit/>
          </a:bodyPr>
          <a:lstStyle/>
          <a:p>
            <a:pPr algn="ctr"/>
            <a:r>
              <a:rPr lang="de-DE" sz="3600" b="1" dirty="0" smtClean="0">
                <a:latin typeface="Arial" panose="020B0604020202020204" pitchFamily="34" charset="0"/>
                <a:cs typeface="Arial" panose="020B0604020202020204" pitchFamily="34" charset="0"/>
              </a:rPr>
              <a:t>„Planungen für Erntedank und knallige Schnecken!“</a:t>
            </a:r>
            <a:br>
              <a:rPr lang="de-DE" sz="3600" b="1" dirty="0" smtClean="0">
                <a:latin typeface="Arial" panose="020B0604020202020204" pitchFamily="34" charset="0"/>
                <a:cs typeface="Arial" panose="020B0604020202020204" pitchFamily="34" charset="0"/>
              </a:rPr>
            </a:br>
            <a:r>
              <a:rPr lang="de-DE" sz="2700" b="1" dirty="0" smtClean="0">
                <a:latin typeface="Arial" panose="020B0604020202020204" pitchFamily="34" charset="0"/>
                <a:cs typeface="Arial" panose="020B0604020202020204" pitchFamily="34" charset="0"/>
              </a:rPr>
              <a:t>Wochenrückblick vom 30.09. bis 04.10.2024</a:t>
            </a:r>
            <a:endParaRPr lang="de-DE" sz="2700" b="1"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417" y="4111708"/>
            <a:ext cx="3336324" cy="2502243"/>
          </a:xfrm>
          <a:prstGeom prst="rect">
            <a:avLst/>
          </a:prstGeom>
        </p:spPr>
      </p:pic>
      <p:pic>
        <p:nvPicPr>
          <p:cNvPr id="8" name="Grafik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68387" y="1599866"/>
            <a:ext cx="2932670" cy="2199503"/>
          </a:xfrm>
          <a:prstGeom prst="rect">
            <a:avLst/>
          </a:prstGeom>
        </p:spPr>
      </p:pic>
      <p:pic>
        <p:nvPicPr>
          <p:cNvPr id="9" name="Grafik 8"/>
          <p:cNvPicPr>
            <a:picLocks noChangeAspect="1"/>
          </p:cNvPicPr>
          <p:nvPr/>
        </p:nvPicPr>
        <p:blipFill rotWithShape="1">
          <a:blip r:embed="rId4" cstate="print">
            <a:extLst>
              <a:ext uri="{28A0092B-C50C-407E-A947-70E740481C1C}">
                <a14:useLocalDpi xmlns="" xmlns:a14="http://schemas.microsoft.com/office/drawing/2010/main" val="0"/>
              </a:ext>
            </a:extLst>
          </a:blip>
          <a:srcRect b="30323"/>
          <a:stretch/>
        </p:blipFill>
        <p:spPr>
          <a:xfrm>
            <a:off x="395417" y="1514049"/>
            <a:ext cx="2662366" cy="2473411"/>
          </a:xfrm>
          <a:prstGeom prst="rect">
            <a:avLst/>
          </a:prstGeom>
        </p:spPr>
      </p:pic>
      <p:pic>
        <p:nvPicPr>
          <p:cNvPr id="10" name="Grafik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06933" y="1570004"/>
            <a:ext cx="3012303" cy="2259228"/>
          </a:xfrm>
          <a:prstGeom prst="rect">
            <a:avLst/>
          </a:prstGeom>
        </p:spPr>
      </p:pic>
      <p:sp>
        <p:nvSpPr>
          <p:cNvPr id="11" name="Textfeld 10"/>
          <p:cNvSpPr txBox="1"/>
          <p:nvPr/>
        </p:nvSpPr>
        <p:spPr>
          <a:xfrm>
            <a:off x="3871785" y="3918121"/>
            <a:ext cx="8074984" cy="2585323"/>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Eine Gestaltungsidee für die Andacht war schnell gefunden und die Riesen</a:t>
            </a:r>
          </a:p>
          <a:p>
            <a:r>
              <a:rPr lang="de-DE" dirty="0" smtClean="0">
                <a:latin typeface="Arial" panose="020B0604020202020204" pitchFamily="34" charset="0"/>
                <a:cs typeface="Arial" panose="020B0604020202020204" pitchFamily="34" charset="0"/>
              </a:rPr>
              <a:t>hatten auch gleich Vorschläge für die Umsetzung. Jeder wählte seine Aufgabe für die Andacht in der Kirche selbst aus und entsprechend gestalteten die Kinder die dafür notwendigen Bilder und bereiteten vor, was noch so nötig war. </a:t>
            </a:r>
          </a:p>
          <a:p>
            <a:r>
              <a:rPr lang="de-DE" b="1" dirty="0" smtClean="0">
                <a:latin typeface="Arial" panose="020B0604020202020204" pitchFamily="34" charset="0"/>
                <a:cs typeface="Arial" panose="020B0604020202020204" pitchFamily="34" charset="0"/>
              </a:rPr>
              <a:t>Die Kinder lernen, dass sie selbst für ihr Verhalten und Erleben verantwortlich sind und dass sie ihr Verhalten anderen gegenüber kontrollieren können. So werden Fähigkeiten und Bereitschaft zur </a:t>
            </a:r>
            <a:r>
              <a:rPr lang="de-DE" b="1" dirty="0" err="1" smtClean="0">
                <a:latin typeface="Arial" panose="020B0604020202020204" pitchFamily="34" charset="0"/>
                <a:cs typeface="Arial" panose="020B0604020202020204" pitchFamily="34" charset="0"/>
              </a:rPr>
              <a:t>Ver</a:t>
            </a:r>
            <a:r>
              <a:rPr lang="de-DE" b="1" dirty="0" smtClean="0">
                <a:latin typeface="Arial" panose="020B0604020202020204" pitchFamily="34" charset="0"/>
                <a:cs typeface="Arial" panose="020B0604020202020204" pitchFamily="34" charset="0"/>
              </a:rPr>
              <a:t>-</a:t>
            </a:r>
          </a:p>
          <a:p>
            <a:r>
              <a:rPr lang="de-DE" b="1" dirty="0" err="1" smtClean="0">
                <a:latin typeface="Arial" panose="020B0604020202020204" pitchFamily="34" charset="0"/>
                <a:cs typeface="Arial" panose="020B0604020202020204" pitchFamily="34" charset="0"/>
              </a:rPr>
              <a:t>antwortungsübernahme</a:t>
            </a:r>
            <a:r>
              <a:rPr lang="de-DE" b="1" dirty="0" smtClean="0">
                <a:latin typeface="Arial" panose="020B0604020202020204" pitchFamily="34" charset="0"/>
                <a:cs typeface="Arial" panose="020B0604020202020204" pitchFamily="34" charset="0"/>
              </a:rPr>
              <a:t> gelernt. </a:t>
            </a:r>
            <a:endParaRPr lang="de-DE" b="1" dirty="0">
              <a:latin typeface="Arial" panose="020B0604020202020204" pitchFamily="34" charset="0"/>
              <a:cs typeface="Arial" panose="020B0604020202020204" pitchFamily="34" charset="0"/>
            </a:endParaRPr>
          </a:p>
        </p:txBody>
      </p:sp>
      <p:pic>
        <p:nvPicPr>
          <p:cNvPr id="13" name="Grafik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719960" y="1465085"/>
            <a:ext cx="1773110" cy="2364147"/>
          </a:xfrm>
          <a:prstGeom prst="rect">
            <a:avLst/>
          </a:prstGeom>
        </p:spPr>
      </p:pic>
    </p:spTree>
    <p:extLst>
      <p:ext uri="{BB962C8B-B14F-4D97-AF65-F5344CB8AC3E}">
        <p14:creationId xmlns="" xmlns:p14="http://schemas.microsoft.com/office/powerpoint/2010/main" val="181082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9557" y="115329"/>
            <a:ext cx="3641124" cy="2730843"/>
          </a:xfrm>
          <a:prstGeom prst="rect">
            <a:avLst/>
          </a:prstGeom>
        </p:spPr>
      </p:pic>
      <p:pic>
        <p:nvPicPr>
          <p:cNvPr id="4" name="Grafik 3"/>
          <p:cNvPicPr>
            <a:picLocks noChangeAspect="1"/>
          </p:cNvPicPr>
          <p:nvPr/>
        </p:nvPicPr>
        <p:blipFill rotWithShape="1">
          <a:blip r:embed="rId3" cstate="print">
            <a:extLst>
              <a:ext uri="{28A0092B-C50C-407E-A947-70E740481C1C}">
                <a14:useLocalDpi xmlns="" xmlns:a14="http://schemas.microsoft.com/office/drawing/2010/main" val="0"/>
              </a:ext>
            </a:extLst>
          </a:blip>
          <a:srcRect l="-1359" t="-850" r="1359" b="40187"/>
          <a:stretch/>
        </p:blipFill>
        <p:spPr>
          <a:xfrm>
            <a:off x="4438650" y="115329"/>
            <a:ext cx="3635976" cy="2940909"/>
          </a:xfrm>
          <a:prstGeom prst="rect">
            <a:avLst/>
          </a:prstGeom>
        </p:spPr>
      </p:pic>
      <p:pic>
        <p:nvPicPr>
          <p:cNvPr id="5" name="Grafik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37837" y="170934"/>
            <a:ext cx="3772929" cy="2829697"/>
          </a:xfrm>
          <a:prstGeom prst="rect">
            <a:avLst/>
          </a:prstGeom>
        </p:spPr>
      </p:pic>
      <p:pic>
        <p:nvPicPr>
          <p:cNvPr id="6" name="Grafik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74626" y="3272481"/>
            <a:ext cx="3912973" cy="2934730"/>
          </a:xfrm>
          <a:prstGeom prst="rect">
            <a:avLst/>
          </a:prstGeom>
        </p:spPr>
      </p:pic>
      <p:sp>
        <p:nvSpPr>
          <p:cNvPr id="7" name="Textfeld 6"/>
          <p:cNvSpPr txBox="1"/>
          <p:nvPr/>
        </p:nvSpPr>
        <p:spPr>
          <a:xfrm>
            <a:off x="271849" y="3272481"/>
            <a:ext cx="7661189" cy="313932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Damit alle auch gut und sicher agieren konnten und das Zusammenspiel gut klappte, waren mehrere Übungen notwendig. Weil aber alle sehr </a:t>
            </a:r>
            <a:r>
              <a:rPr lang="de-DE" dirty="0" err="1" smtClean="0">
                <a:latin typeface="Arial" panose="020B0604020202020204" pitchFamily="34" charset="0"/>
                <a:cs typeface="Arial" panose="020B0604020202020204" pitchFamily="34" charset="0"/>
              </a:rPr>
              <a:t>moti</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viert und engagiert mitarbeiteten, gingen diese ziemlich rasch und alle</a:t>
            </a:r>
          </a:p>
          <a:p>
            <a:r>
              <a:rPr lang="de-DE" dirty="0" smtClean="0">
                <a:latin typeface="Arial" panose="020B0604020202020204" pitchFamily="34" charset="0"/>
                <a:cs typeface="Arial" panose="020B0604020202020204" pitchFamily="34" charset="0"/>
              </a:rPr>
              <a:t>beherrschten ihre Rolle bald sicher. </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Eine wichtige </a:t>
            </a:r>
            <a:r>
              <a:rPr lang="de-DE" b="1" dirty="0" err="1" smtClean="0">
                <a:latin typeface="Arial" panose="020B0604020202020204" pitchFamily="34" charset="0"/>
                <a:cs typeface="Arial" panose="020B0604020202020204" pitchFamily="34" charset="0"/>
              </a:rPr>
              <a:t>motiviationale</a:t>
            </a:r>
            <a:r>
              <a:rPr lang="de-DE" b="1" dirty="0" smtClean="0">
                <a:latin typeface="Arial" panose="020B0604020202020204" pitchFamily="34" charset="0"/>
                <a:cs typeface="Arial" panose="020B0604020202020204" pitchFamily="34" charset="0"/>
              </a:rPr>
              <a:t> Kompetenz ist die Selbstregulation. Darunter versteht man, dass das Kind sein Verhalten selbst </a:t>
            </a:r>
            <a:r>
              <a:rPr lang="de-DE" b="1" dirty="0" err="1" smtClean="0">
                <a:latin typeface="Arial" panose="020B0604020202020204" pitchFamily="34" charset="0"/>
                <a:cs typeface="Arial" panose="020B0604020202020204" pitchFamily="34" charset="0"/>
              </a:rPr>
              <a:t>beob</a:t>
            </a:r>
            <a:r>
              <a:rPr lang="de-DE" b="1" dirty="0" smtClean="0">
                <a:latin typeface="Arial" panose="020B0604020202020204" pitchFamily="34" charset="0"/>
                <a:cs typeface="Arial" panose="020B0604020202020204" pitchFamily="34" charset="0"/>
              </a:rPr>
              <a:t>-</a:t>
            </a:r>
          </a:p>
          <a:p>
            <a:r>
              <a:rPr lang="de-DE" b="1" dirty="0" smtClean="0">
                <a:latin typeface="Arial" panose="020B0604020202020204" pitchFamily="34" charset="0"/>
                <a:cs typeface="Arial" panose="020B0604020202020204" pitchFamily="34" charset="0"/>
              </a:rPr>
              <a:t>achtet und selbst bewertet. Selbstregulatives Verhalten wird z.B.</a:t>
            </a:r>
          </a:p>
          <a:p>
            <a:r>
              <a:rPr lang="de-DE" b="1" dirty="0" smtClean="0">
                <a:latin typeface="Arial" panose="020B0604020202020204" pitchFamily="34" charset="0"/>
                <a:cs typeface="Arial" panose="020B0604020202020204" pitchFamily="34" charset="0"/>
              </a:rPr>
              <a:t>unterstützt, indem die </a:t>
            </a:r>
            <a:r>
              <a:rPr lang="de-DE" b="1" dirty="0" err="1" smtClean="0">
                <a:latin typeface="Arial" panose="020B0604020202020204" pitchFamily="34" charset="0"/>
                <a:cs typeface="Arial" panose="020B0604020202020204" pitchFamily="34" charset="0"/>
              </a:rPr>
              <a:t>pädaogigsche</a:t>
            </a:r>
            <a:r>
              <a:rPr lang="de-DE" b="1" dirty="0" smtClean="0">
                <a:latin typeface="Arial" panose="020B0604020202020204" pitchFamily="34" charset="0"/>
                <a:cs typeface="Arial" panose="020B0604020202020204" pitchFamily="34" charset="0"/>
              </a:rPr>
              <a:t> Fachkraft Handlungsabläufe oder Problemlöseprozesse kommentiert und so dem Kind zeigt, wie</a:t>
            </a:r>
          </a:p>
          <a:p>
            <a:r>
              <a:rPr lang="de-DE" b="1" dirty="0" smtClean="0">
                <a:latin typeface="Arial" panose="020B0604020202020204" pitchFamily="34" charset="0"/>
                <a:cs typeface="Arial" panose="020B0604020202020204" pitchFamily="34" charset="0"/>
              </a:rPr>
              <a:t>es sein Verhalten planen, beobachten und steuern kann. </a:t>
            </a:r>
          </a:p>
        </p:txBody>
      </p:sp>
    </p:spTree>
    <p:extLst>
      <p:ext uri="{BB962C8B-B14F-4D97-AF65-F5344CB8AC3E}">
        <p14:creationId xmlns="" xmlns:p14="http://schemas.microsoft.com/office/powerpoint/2010/main" val="410747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9881" y="131806"/>
            <a:ext cx="3374768" cy="2531076"/>
          </a:xfrm>
          <a:prstGeom prst="rect">
            <a:avLst/>
          </a:prstGeom>
        </p:spPr>
      </p:pic>
      <p:pic>
        <p:nvPicPr>
          <p:cNvPr id="3" name="Grafik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17315" y="214184"/>
            <a:ext cx="3374769" cy="2531077"/>
          </a:xfrm>
          <a:prstGeom prst="rect">
            <a:avLst/>
          </a:prstGeom>
        </p:spPr>
      </p:pic>
      <p:pic>
        <p:nvPicPr>
          <p:cNvPr id="4" name="Grafik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75372" y="214184"/>
            <a:ext cx="3443403" cy="2582553"/>
          </a:xfrm>
          <a:prstGeom prst="rect">
            <a:avLst/>
          </a:prstGeom>
        </p:spPr>
      </p:pic>
      <p:pic>
        <p:nvPicPr>
          <p:cNvPr id="5" name="Grafik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7504" y="2796738"/>
            <a:ext cx="3152346" cy="2364260"/>
          </a:xfrm>
          <a:prstGeom prst="rect">
            <a:avLst/>
          </a:prstGeom>
        </p:spPr>
      </p:pic>
      <p:pic>
        <p:nvPicPr>
          <p:cNvPr id="6" name="Grafik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11978" y="2914483"/>
            <a:ext cx="3113900" cy="2335425"/>
          </a:xfrm>
          <a:prstGeom prst="rect">
            <a:avLst/>
          </a:prstGeom>
        </p:spPr>
      </p:pic>
      <p:sp>
        <p:nvSpPr>
          <p:cNvPr id="7" name="Textfeld 6"/>
          <p:cNvSpPr txBox="1"/>
          <p:nvPr/>
        </p:nvSpPr>
        <p:spPr>
          <a:xfrm>
            <a:off x="3822358" y="3303373"/>
            <a:ext cx="4040024" cy="1477328"/>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Eine Probe in der Kirche rundete die</a:t>
            </a:r>
          </a:p>
          <a:p>
            <a:r>
              <a:rPr lang="de-DE" dirty="0" smtClean="0">
                <a:latin typeface="Arial" panose="020B0604020202020204" pitchFamily="34" charset="0"/>
                <a:cs typeface="Arial" panose="020B0604020202020204" pitchFamily="34" charset="0"/>
              </a:rPr>
              <a:t>Übungen dann ab. Die Kinder waren</a:t>
            </a:r>
          </a:p>
          <a:p>
            <a:r>
              <a:rPr lang="de-DE" dirty="0" smtClean="0">
                <a:latin typeface="Arial" panose="020B0604020202020204" pitchFamily="34" charset="0"/>
                <a:cs typeface="Arial" panose="020B0604020202020204" pitchFamily="34" charset="0"/>
              </a:rPr>
              <a:t>mit ihren Leistungen zufrieden und</a:t>
            </a:r>
          </a:p>
          <a:p>
            <a:r>
              <a:rPr lang="de-DE" dirty="0" smtClean="0">
                <a:latin typeface="Arial" panose="020B0604020202020204" pitchFamily="34" charset="0"/>
                <a:cs typeface="Arial" panose="020B0604020202020204" pitchFamily="34" charset="0"/>
              </a:rPr>
              <a:t>konnten entspannt ins Wochenende</a:t>
            </a:r>
          </a:p>
          <a:p>
            <a:r>
              <a:rPr lang="de-DE" dirty="0">
                <a:latin typeface="Arial" panose="020B0604020202020204" pitchFamily="34" charset="0"/>
                <a:cs typeface="Arial" panose="020B0604020202020204" pitchFamily="34" charset="0"/>
              </a:rPr>
              <a:t>g</a:t>
            </a:r>
            <a:r>
              <a:rPr lang="de-DE" dirty="0" smtClean="0">
                <a:latin typeface="Arial" panose="020B0604020202020204" pitchFamily="34" charset="0"/>
                <a:cs typeface="Arial" panose="020B0604020202020204" pitchFamily="34" charset="0"/>
              </a:rPr>
              <a:t>ehen. </a:t>
            </a: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296562" y="5272216"/>
            <a:ext cx="11816055" cy="923330"/>
          </a:xfrm>
          <a:prstGeom prst="rect">
            <a:avLst/>
          </a:prstGeom>
          <a:noFill/>
        </p:spPr>
        <p:txBody>
          <a:bodyPr wrap="square" rtlCol="0">
            <a:spAutoFit/>
          </a:bodyPr>
          <a:lstStyle/>
          <a:p>
            <a:r>
              <a:rPr lang="de-DE" b="1" dirty="0" smtClean="0">
                <a:latin typeface="Arial" pitchFamily="34" charset="0"/>
                <a:cs typeface="Arial" pitchFamily="34" charset="0"/>
              </a:rPr>
              <a:t>Die pädagogischen Fachkräfte tragen dazu bei, dass Kinder ein positives Selbstkonzept entwickeln, </a:t>
            </a:r>
          </a:p>
          <a:p>
            <a:r>
              <a:rPr lang="de-DE" b="1" dirty="0" smtClean="0">
                <a:latin typeface="Arial" pitchFamily="34" charset="0"/>
                <a:cs typeface="Arial" pitchFamily="34" charset="0"/>
              </a:rPr>
              <a:t>indem sie differenzierte positive Rückmeldungen für Leistungen geben, aktiv zuhören und die </a:t>
            </a:r>
            <a:r>
              <a:rPr lang="de-DE" b="1" dirty="0" err="1" smtClean="0">
                <a:latin typeface="Arial" pitchFamily="34" charset="0"/>
                <a:cs typeface="Arial" pitchFamily="34" charset="0"/>
              </a:rPr>
              <a:t>Ge</a:t>
            </a:r>
            <a:r>
              <a:rPr lang="de-DE" b="1" dirty="0" smtClean="0">
                <a:latin typeface="Arial" pitchFamily="34" charset="0"/>
                <a:cs typeface="Arial" pitchFamily="34" charset="0"/>
              </a:rPr>
              <a:t>-</a:t>
            </a:r>
          </a:p>
          <a:p>
            <a:r>
              <a:rPr lang="de-DE" b="1" dirty="0" smtClean="0">
                <a:latin typeface="Arial" pitchFamily="34" charset="0"/>
                <a:cs typeface="Arial" pitchFamily="34" charset="0"/>
              </a:rPr>
              <a:t>fühle des Kindes verbaliseren, dem Kind ermöglichen seine körperliche Leistungsfähigkeit zu verbessern.</a:t>
            </a:r>
            <a:endParaRPr lang="de-DE" b="1" dirty="0">
              <a:latin typeface="Arial" pitchFamily="34" charset="0"/>
              <a:cs typeface="Arial" pitchFamily="34" charset="0"/>
            </a:endParaRPr>
          </a:p>
        </p:txBody>
      </p:sp>
    </p:spTree>
    <p:extLst>
      <p:ext uri="{BB962C8B-B14F-4D97-AF65-F5344CB8AC3E}">
        <p14:creationId xmlns="" xmlns:p14="http://schemas.microsoft.com/office/powerpoint/2010/main" val="3323938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6462" y="74140"/>
            <a:ext cx="2610880" cy="3481173"/>
          </a:xfrm>
          <a:prstGeom prst="rect">
            <a:avLst/>
          </a:prstGeom>
        </p:spPr>
      </p:pic>
      <p:pic>
        <p:nvPicPr>
          <p:cNvPr id="3" name="Grafik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52005" y="140044"/>
            <a:ext cx="2508422" cy="3344562"/>
          </a:xfrm>
          <a:prstGeom prst="rect">
            <a:avLst/>
          </a:prstGeom>
        </p:spPr>
      </p:pic>
      <p:pic>
        <p:nvPicPr>
          <p:cNvPr id="5" name="Grafik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64709" y="140043"/>
            <a:ext cx="2483708" cy="3311611"/>
          </a:xfrm>
          <a:prstGeom prst="rect">
            <a:avLst/>
          </a:prstGeom>
        </p:spPr>
      </p:pic>
      <p:pic>
        <p:nvPicPr>
          <p:cNvPr id="6" name="Grafik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777412" y="1009134"/>
            <a:ext cx="3130378" cy="2347784"/>
          </a:xfrm>
          <a:prstGeom prst="rect">
            <a:avLst/>
          </a:prstGeom>
        </p:spPr>
      </p:pic>
      <p:pic>
        <p:nvPicPr>
          <p:cNvPr id="7" name="Grafik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6553" y="3748216"/>
            <a:ext cx="3307191" cy="2500184"/>
          </a:xfrm>
          <a:prstGeom prst="rect">
            <a:avLst/>
          </a:prstGeom>
        </p:spPr>
      </p:pic>
      <p:sp>
        <p:nvSpPr>
          <p:cNvPr id="8" name="Textfeld 7"/>
          <p:cNvSpPr txBox="1"/>
          <p:nvPr/>
        </p:nvSpPr>
        <p:spPr>
          <a:xfrm>
            <a:off x="3690551" y="3682314"/>
            <a:ext cx="8470683" cy="2862322"/>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Die von den Kindern getonten Schnecken mit ihren großen Schneckenhäusern</a:t>
            </a:r>
          </a:p>
          <a:p>
            <a:r>
              <a:rPr lang="de-DE" dirty="0" smtClean="0">
                <a:latin typeface="Arial" panose="020B0604020202020204" pitchFamily="34" charset="0"/>
                <a:cs typeface="Arial" panose="020B0604020202020204" pitchFamily="34" charset="0"/>
              </a:rPr>
              <a:t>und den vielen Türmchen und Ausbuchtungen darauf, waren mittlerweile </a:t>
            </a:r>
            <a:r>
              <a:rPr lang="de-DE" dirty="0" err="1" smtClean="0">
                <a:latin typeface="Arial" panose="020B0604020202020204" pitchFamily="34" charset="0"/>
                <a:cs typeface="Arial" panose="020B0604020202020204" pitchFamily="34" charset="0"/>
              </a:rPr>
              <a:t>ge</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trocknet. Da in der Geschichte die Schnecke auch viele bunte Farben auf ihr</a:t>
            </a:r>
          </a:p>
          <a:p>
            <a:r>
              <a:rPr lang="de-DE" dirty="0" smtClean="0">
                <a:latin typeface="Arial" panose="020B0604020202020204" pitchFamily="34" charset="0"/>
                <a:cs typeface="Arial" panose="020B0604020202020204" pitchFamily="34" charset="0"/>
              </a:rPr>
              <a:t>Haus produziert hatte, mussten die Schnecken der Riesen natürlich auch </a:t>
            </a:r>
            <a:r>
              <a:rPr lang="de-DE" dirty="0" err="1" smtClean="0">
                <a:latin typeface="Arial" panose="020B0604020202020204" pitchFamily="34" charset="0"/>
                <a:cs typeface="Arial" panose="020B0604020202020204" pitchFamily="34" charset="0"/>
              </a:rPr>
              <a:t>ent</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sprechend bunt und knallig angemalt werden. So entstanden recht interessante</a:t>
            </a:r>
          </a:p>
          <a:p>
            <a:r>
              <a:rPr lang="de-DE" dirty="0" smtClean="0">
                <a:latin typeface="Arial" panose="020B0604020202020204" pitchFamily="34" charset="0"/>
                <a:cs typeface="Arial" panose="020B0604020202020204" pitchFamily="34" charset="0"/>
              </a:rPr>
              <a:t>Schnecken mit sehr phantasievollen farbigen Schneckenhäusern. Diese wurden</a:t>
            </a:r>
          </a:p>
          <a:p>
            <a:r>
              <a:rPr lang="de-DE" dirty="0" smtClean="0">
                <a:latin typeface="Arial" panose="020B0604020202020204" pitchFamily="34" charset="0"/>
                <a:cs typeface="Arial" panose="020B0604020202020204" pitchFamily="34" charset="0"/>
              </a:rPr>
              <a:t>dann abschließend für alle gut sichtbar im Flur ausgestellt. </a:t>
            </a:r>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Kinder an eine Vielfalt von Materialien und Techniken heranzuführen ist ein</a:t>
            </a:r>
          </a:p>
          <a:p>
            <a:r>
              <a:rPr lang="de-DE" b="1" dirty="0" smtClean="0">
                <a:latin typeface="Arial" panose="020B0604020202020204" pitchFamily="34" charset="0"/>
                <a:cs typeface="Arial" panose="020B0604020202020204" pitchFamily="34" charset="0"/>
              </a:rPr>
              <a:t>Kernbereich der ästhetischen Bildung. Sie lernen die Ausdruckskraft von</a:t>
            </a:r>
          </a:p>
          <a:p>
            <a:r>
              <a:rPr lang="de-DE" b="1" dirty="0" smtClean="0">
                <a:latin typeface="Arial" panose="020B0604020202020204" pitchFamily="34" charset="0"/>
                <a:cs typeface="Arial" panose="020B0604020202020204" pitchFamily="34" charset="0"/>
              </a:rPr>
              <a:t>Farben und deren Wirkung auf Stimmung und Gefühl wahrzunehmen.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3108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Benutzerdefiniert</PresentationFormat>
  <Paragraphs>31</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Office Theme</vt:lpstr>
      <vt:lpstr>„Planungen für Erntedank und knallige Schnecken!“ Wochenrückblick vom 30.09. bis 04.10.2024</vt:lpstr>
      <vt:lpstr>Folie 2</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„Planungen für Erntedank und knallige Schnecken!“ Wochenrückblick vom 30.09. bis 04.10.2024</dc:title>
  <dc:creator>Microsoft-Konto</dc:creator>
  <cp:lastModifiedBy>Leit</cp:lastModifiedBy>
  <cp:revision>10</cp:revision>
  <dcterms:created xsi:type="dcterms:W3CDTF">2024-10-07T16:01:37Z</dcterms:created>
  <dcterms:modified xsi:type="dcterms:W3CDTF">2024-10-08T12:20:39Z</dcterms:modified>
</cp:coreProperties>
</file>