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73" autoAdjust="0"/>
    <p:restoredTop sz="94660"/>
  </p:normalViewPr>
  <p:slideViewPr>
    <p:cSldViewPr snapToGrid="0">
      <p:cViewPr varScale="1">
        <p:scale>
          <a:sx n="116" d="100"/>
          <a:sy n="116" d="100"/>
        </p:scale>
        <p:origin x="-14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C20763AF-1432-4187-8B17-3F83395E433A}" type="datetimeFigureOut">
              <a:rPr lang="de-DE" smtClean="0"/>
              <a:pPr/>
              <a:t>23.09.2024</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341EF928-D00C-441B-9933-E9E5D4C047EF}" type="slidenum">
              <a:rPr lang="de-DE" smtClean="0"/>
              <a:pPr/>
              <a:t>‹Nr.›</a:t>
            </a:fld>
            <a:endParaRPr lang="de-DE" dirty="0"/>
          </a:p>
        </p:txBody>
      </p:sp>
    </p:spTree>
    <p:extLst>
      <p:ext uri="{BB962C8B-B14F-4D97-AF65-F5344CB8AC3E}">
        <p14:creationId xmlns:p14="http://schemas.microsoft.com/office/powerpoint/2010/main" xmlns="" val="1198084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20763AF-1432-4187-8B17-3F83395E433A}" type="datetimeFigureOut">
              <a:rPr lang="de-DE" smtClean="0"/>
              <a:pPr/>
              <a:t>23.09.2024</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341EF928-D00C-441B-9933-E9E5D4C047EF}" type="slidenum">
              <a:rPr lang="de-DE" smtClean="0"/>
              <a:pPr/>
              <a:t>‹Nr.›</a:t>
            </a:fld>
            <a:endParaRPr lang="de-DE" dirty="0"/>
          </a:p>
        </p:txBody>
      </p:sp>
    </p:spTree>
    <p:extLst>
      <p:ext uri="{BB962C8B-B14F-4D97-AF65-F5344CB8AC3E}">
        <p14:creationId xmlns:p14="http://schemas.microsoft.com/office/powerpoint/2010/main" xmlns="" val="2676122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20763AF-1432-4187-8B17-3F83395E433A}" type="datetimeFigureOut">
              <a:rPr lang="de-DE" smtClean="0"/>
              <a:pPr/>
              <a:t>23.09.2024</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341EF928-D00C-441B-9933-E9E5D4C047EF}" type="slidenum">
              <a:rPr lang="de-DE" smtClean="0"/>
              <a:pPr/>
              <a:t>‹Nr.›</a:t>
            </a:fld>
            <a:endParaRPr lang="de-DE" dirty="0"/>
          </a:p>
        </p:txBody>
      </p:sp>
    </p:spTree>
    <p:extLst>
      <p:ext uri="{BB962C8B-B14F-4D97-AF65-F5344CB8AC3E}">
        <p14:creationId xmlns:p14="http://schemas.microsoft.com/office/powerpoint/2010/main" xmlns="" val="1718172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20763AF-1432-4187-8B17-3F83395E433A}" type="datetimeFigureOut">
              <a:rPr lang="de-DE" smtClean="0"/>
              <a:pPr/>
              <a:t>23.09.2024</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341EF928-D00C-441B-9933-E9E5D4C047EF}" type="slidenum">
              <a:rPr lang="de-DE" smtClean="0"/>
              <a:pPr/>
              <a:t>‹Nr.›</a:t>
            </a:fld>
            <a:endParaRPr lang="de-DE" dirty="0"/>
          </a:p>
        </p:txBody>
      </p:sp>
    </p:spTree>
    <p:extLst>
      <p:ext uri="{BB962C8B-B14F-4D97-AF65-F5344CB8AC3E}">
        <p14:creationId xmlns:p14="http://schemas.microsoft.com/office/powerpoint/2010/main" xmlns="" val="949464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C20763AF-1432-4187-8B17-3F83395E433A}" type="datetimeFigureOut">
              <a:rPr lang="de-DE" smtClean="0"/>
              <a:pPr/>
              <a:t>23.09.2024</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341EF928-D00C-441B-9933-E9E5D4C047EF}" type="slidenum">
              <a:rPr lang="de-DE" smtClean="0"/>
              <a:pPr/>
              <a:t>‹Nr.›</a:t>
            </a:fld>
            <a:endParaRPr lang="de-DE" dirty="0"/>
          </a:p>
        </p:txBody>
      </p:sp>
    </p:spTree>
    <p:extLst>
      <p:ext uri="{BB962C8B-B14F-4D97-AF65-F5344CB8AC3E}">
        <p14:creationId xmlns:p14="http://schemas.microsoft.com/office/powerpoint/2010/main" xmlns="" val="612269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C20763AF-1432-4187-8B17-3F83395E433A}" type="datetimeFigureOut">
              <a:rPr lang="de-DE" smtClean="0"/>
              <a:pPr/>
              <a:t>23.09.2024</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341EF928-D00C-441B-9933-E9E5D4C047EF}" type="slidenum">
              <a:rPr lang="de-DE" smtClean="0"/>
              <a:pPr/>
              <a:t>‹Nr.›</a:t>
            </a:fld>
            <a:endParaRPr lang="de-DE" dirty="0"/>
          </a:p>
        </p:txBody>
      </p:sp>
    </p:spTree>
    <p:extLst>
      <p:ext uri="{BB962C8B-B14F-4D97-AF65-F5344CB8AC3E}">
        <p14:creationId xmlns:p14="http://schemas.microsoft.com/office/powerpoint/2010/main" xmlns="" val="2608173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C20763AF-1432-4187-8B17-3F83395E433A}" type="datetimeFigureOut">
              <a:rPr lang="de-DE" smtClean="0"/>
              <a:pPr/>
              <a:t>23.09.2024</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341EF928-D00C-441B-9933-E9E5D4C047EF}" type="slidenum">
              <a:rPr lang="de-DE" smtClean="0"/>
              <a:pPr/>
              <a:t>‹Nr.›</a:t>
            </a:fld>
            <a:endParaRPr lang="de-DE" dirty="0"/>
          </a:p>
        </p:txBody>
      </p:sp>
    </p:spTree>
    <p:extLst>
      <p:ext uri="{BB962C8B-B14F-4D97-AF65-F5344CB8AC3E}">
        <p14:creationId xmlns:p14="http://schemas.microsoft.com/office/powerpoint/2010/main" xmlns="" val="1743356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C20763AF-1432-4187-8B17-3F83395E433A}" type="datetimeFigureOut">
              <a:rPr lang="de-DE" smtClean="0"/>
              <a:pPr/>
              <a:t>23.09.2024</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341EF928-D00C-441B-9933-E9E5D4C047EF}" type="slidenum">
              <a:rPr lang="de-DE" smtClean="0"/>
              <a:pPr/>
              <a:t>‹Nr.›</a:t>
            </a:fld>
            <a:endParaRPr lang="de-DE" dirty="0"/>
          </a:p>
        </p:txBody>
      </p:sp>
    </p:spTree>
    <p:extLst>
      <p:ext uri="{BB962C8B-B14F-4D97-AF65-F5344CB8AC3E}">
        <p14:creationId xmlns:p14="http://schemas.microsoft.com/office/powerpoint/2010/main" xmlns="" val="231299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20763AF-1432-4187-8B17-3F83395E433A}" type="datetimeFigureOut">
              <a:rPr lang="de-DE" smtClean="0"/>
              <a:pPr/>
              <a:t>23.09.2024</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341EF928-D00C-441B-9933-E9E5D4C047EF}" type="slidenum">
              <a:rPr lang="de-DE" smtClean="0"/>
              <a:pPr/>
              <a:t>‹Nr.›</a:t>
            </a:fld>
            <a:endParaRPr lang="de-DE" dirty="0"/>
          </a:p>
        </p:txBody>
      </p:sp>
    </p:spTree>
    <p:extLst>
      <p:ext uri="{BB962C8B-B14F-4D97-AF65-F5344CB8AC3E}">
        <p14:creationId xmlns:p14="http://schemas.microsoft.com/office/powerpoint/2010/main" xmlns="" val="757082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C20763AF-1432-4187-8B17-3F83395E433A}" type="datetimeFigureOut">
              <a:rPr lang="de-DE" smtClean="0"/>
              <a:pPr/>
              <a:t>23.09.2024</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341EF928-D00C-441B-9933-E9E5D4C047EF}" type="slidenum">
              <a:rPr lang="de-DE" smtClean="0"/>
              <a:pPr/>
              <a:t>‹Nr.›</a:t>
            </a:fld>
            <a:endParaRPr lang="de-DE" dirty="0"/>
          </a:p>
        </p:txBody>
      </p:sp>
    </p:spTree>
    <p:extLst>
      <p:ext uri="{BB962C8B-B14F-4D97-AF65-F5344CB8AC3E}">
        <p14:creationId xmlns:p14="http://schemas.microsoft.com/office/powerpoint/2010/main" xmlns="" val="2733022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C20763AF-1432-4187-8B17-3F83395E433A}" type="datetimeFigureOut">
              <a:rPr lang="de-DE" smtClean="0"/>
              <a:pPr/>
              <a:t>23.09.2024</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341EF928-D00C-441B-9933-E9E5D4C047EF}" type="slidenum">
              <a:rPr lang="de-DE" smtClean="0"/>
              <a:pPr/>
              <a:t>‹Nr.›</a:t>
            </a:fld>
            <a:endParaRPr lang="de-DE" dirty="0"/>
          </a:p>
        </p:txBody>
      </p:sp>
    </p:spTree>
    <p:extLst>
      <p:ext uri="{BB962C8B-B14F-4D97-AF65-F5344CB8AC3E}">
        <p14:creationId xmlns:p14="http://schemas.microsoft.com/office/powerpoint/2010/main" xmlns="" val="3156353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0763AF-1432-4187-8B17-3F83395E433A}" type="datetimeFigureOut">
              <a:rPr lang="de-DE" smtClean="0"/>
              <a:pPr/>
              <a:t>23.09.2024</a:t>
            </a:fld>
            <a:endParaRPr lang="de-DE" dirty="0"/>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EF928-D00C-441B-9933-E9E5D4C047EF}" type="slidenum">
              <a:rPr lang="de-DE" smtClean="0"/>
              <a:pPr/>
              <a:t>‹Nr.›</a:t>
            </a:fld>
            <a:endParaRPr lang="de-DE" dirty="0"/>
          </a:p>
        </p:txBody>
      </p:sp>
    </p:spTree>
    <p:extLst>
      <p:ext uri="{BB962C8B-B14F-4D97-AF65-F5344CB8AC3E}">
        <p14:creationId xmlns:p14="http://schemas.microsoft.com/office/powerpoint/2010/main" xmlns="" val="2356920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1"/>
            <a:ext cx="10515600" cy="1690688"/>
          </a:xfrm>
        </p:spPr>
        <p:txBody>
          <a:bodyPr>
            <a:normAutofit/>
          </a:bodyPr>
          <a:lstStyle/>
          <a:p>
            <a:pPr algn="ctr"/>
            <a:r>
              <a:rPr lang="de-DE" sz="3600" b="1" dirty="0" smtClean="0">
                <a:latin typeface="Arial" panose="020B0604020202020204" pitchFamily="34" charset="0"/>
                <a:cs typeface="Arial" panose="020B0604020202020204" pitchFamily="34" charset="0"/>
              </a:rPr>
              <a:t>Das erste Projekt – „Wo ich wohne, wo ich Zuhause bin!“</a:t>
            </a:r>
            <a:br>
              <a:rPr lang="de-DE" sz="3600" b="1" dirty="0" smtClean="0">
                <a:latin typeface="Arial" panose="020B0604020202020204" pitchFamily="34" charset="0"/>
                <a:cs typeface="Arial" panose="020B0604020202020204" pitchFamily="34" charset="0"/>
              </a:rPr>
            </a:br>
            <a:r>
              <a:rPr lang="de-DE" sz="2800" b="1" dirty="0" smtClean="0">
                <a:latin typeface="Arial" panose="020B0604020202020204" pitchFamily="34" charset="0"/>
                <a:cs typeface="Arial" panose="020B0604020202020204" pitchFamily="34" charset="0"/>
              </a:rPr>
              <a:t>Wochenrückblick vom 16.09. bis 20.09.2024</a:t>
            </a:r>
            <a:endParaRPr lang="de-DE" sz="3600" b="1" dirty="0">
              <a:latin typeface="Arial" panose="020B0604020202020204" pitchFamily="34" charset="0"/>
              <a:cs typeface="Arial" panose="020B0604020202020204" pitchFamily="34" charset="0"/>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9665" y="1212316"/>
            <a:ext cx="2264376" cy="3019168"/>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26019" y="1690689"/>
            <a:ext cx="3387727" cy="2540795"/>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65724" y="1657449"/>
            <a:ext cx="3476368" cy="2607276"/>
          </a:xfrm>
          <a:prstGeom prst="rect">
            <a:avLst/>
          </a:prstGeom>
        </p:spPr>
      </p:pic>
      <p:pic>
        <p:nvPicPr>
          <p:cNvPr id="8" name="Grafik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9665" y="4366054"/>
            <a:ext cx="3179805" cy="2384854"/>
          </a:xfrm>
          <a:prstGeom prst="rect">
            <a:avLst/>
          </a:prstGeom>
        </p:spPr>
      </p:pic>
      <p:sp>
        <p:nvSpPr>
          <p:cNvPr id="9" name="Textfeld 8"/>
          <p:cNvSpPr txBox="1"/>
          <p:nvPr/>
        </p:nvSpPr>
        <p:spPr>
          <a:xfrm>
            <a:off x="3361038" y="4366054"/>
            <a:ext cx="8900329" cy="2308324"/>
          </a:xfrm>
          <a:prstGeom prst="rect">
            <a:avLst/>
          </a:prstGeom>
          <a:noFill/>
        </p:spPr>
        <p:txBody>
          <a:bodyPr wrap="square" rtlCol="0">
            <a:spAutoFit/>
          </a:bodyPr>
          <a:lstStyle/>
          <a:p>
            <a:r>
              <a:rPr lang="de-DE" dirty="0" smtClean="0">
                <a:latin typeface="Arial" panose="020B0604020202020204" pitchFamily="34" charset="0"/>
                <a:cs typeface="Arial" panose="020B0604020202020204" pitchFamily="34" charset="0"/>
              </a:rPr>
              <a:t>Wo ich wohne – das ist immer wieder Thema bei den Kindern und wurde nun als</a:t>
            </a:r>
          </a:p>
          <a:p>
            <a:r>
              <a:rPr lang="de-DE" dirty="0" smtClean="0">
                <a:latin typeface="Arial" panose="020B0604020202020204" pitchFamily="34" charset="0"/>
                <a:cs typeface="Arial" panose="020B0604020202020204" pitchFamily="34" charset="0"/>
              </a:rPr>
              <a:t>erstes Projekt der Riesen ausgewählt. Die meisten Kinder wohnen in </a:t>
            </a:r>
            <a:r>
              <a:rPr lang="de-DE" dirty="0" err="1" smtClean="0">
                <a:latin typeface="Arial" panose="020B0604020202020204" pitchFamily="34" charset="0"/>
                <a:cs typeface="Arial" panose="020B0604020202020204" pitchFamily="34" charset="0"/>
              </a:rPr>
              <a:t>Gailbach</a:t>
            </a:r>
            <a:r>
              <a:rPr lang="de-DE" dirty="0" smtClean="0">
                <a:latin typeface="Arial" panose="020B0604020202020204" pitchFamily="34" charset="0"/>
                <a:cs typeface="Arial" panose="020B0604020202020204" pitchFamily="34" charset="0"/>
              </a:rPr>
              <a:t>,</a:t>
            </a:r>
          </a:p>
          <a:p>
            <a:r>
              <a:rPr lang="de-DE" dirty="0" smtClean="0">
                <a:latin typeface="Arial" panose="020B0604020202020204" pitchFamily="34" charset="0"/>
                <a:cs typeface="Arial" panose="020B0604020202020204" pitchFamily="34" charset="0"/>
              </a:rPr>
              <a:t>ein Stadtteil der Stadt Aschaffenburg, einige wenige direkt in der Stadt. Das</a:t>
            </a:r>
          </a:p>
          <a:p>
            <a:r>
              <a:rPr lang="de-DE" dirty="0" smtClean="0">
                <a:latin typeface="Arial" panose="020B0604020202020204" pitchFamily="34" charset="0"/>
                <a:cs typeface="Arial" panose="020B0604020202020204" pitchFamily="34" charset="0"/>
              </a:rPr>
              <a:t>wollten sich die Riesen direkt genauer anschauen und so wurde beschlossen alle</a:t>
            </a:r>
          </a:p>
          <a:p>
            <a:r>
              <a:rPr lang="de-DE" dirty="0" smtClean="0">
                <a:latin typeface="Arial" panose="020B0604020202020204" pitchFamily="34" charset="0"/>
                <a:cs typeface="Arial" panose="020B0604020202020204" pitchFamily="34" charset="0"/>
              </a:rPr>
              <a:t>Wohnort der Riesen zu besuchen. </a:t>
            </a:r>
          </a:p>
          <a:p>
            <a:r>
              <a:rPr lang="de-DE" b="1" dirty="0" smtClean="0">
                <a:latin typeface="Arial" panose="020B0604020202020204" pitchFamily="34" charset="0"/>
                <a:cs typeface="Arial" panose="020B0604020202020204" pitchFamily="34" charset="0"/>
              </a:rPr>
              <a:t>Die Kinder lernen mit anderen Kindern und Erwachsenen bei gemeinsamen</a:t>
            </a:r>
          </a:p>
          <a:p>
            <a:r>
              <a:rPr lang="de-DE" b="1" dirty="0" smtClean="0">
                <a:latin typeface="Arial" panose="020B0604020202020204" pitchFamily="34" charset="0"/>
                <a:cs typeface="Arial" panose="020B0604020202020204" pitchFamily="34" charset="0"/>
              </a:rPr>
              <a:t>Aktivitäten zusammen zuarbeiten. Dabei lernen sie z.B. sich mit anderen ab zu-</a:t>
            </a:r>
          </a:p>
          <a:p>
            <a:r>
              <a:rPr lang="de-DE" b="1" dirty="0" smtClean="0">
                <a:latin typeface="Arial" panose="020B0604020202020204" pitchFamily="34" charset="0"/>
                <a:cs typeface="Arial" panose="020B0604020202020204" pitchFamily="34" charset="0"/>
              </a:rPr>
              <a:t>sprechen, gemeinsam etwas zu planen und dieses abgestimmt durchzuführen.</a:t>
            </a:r>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21825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9965" y="153418"/>
            <a:ext cx="3026653" cy="2269990"/>
          </a:xfrm>
          <a:prstGeom prst="rect">
            <a:avLst/>
          </a:prstGeom>
        </p:spPr>
      </p:pic>
      <p:pic>
        <p:nvPicPr>
          <p:cNvPr id="4" name="Grafik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84398" y="166762"/>
            <a:ext cx="2887458" cy="2165593"/>
          </a:xfrm>
          <a:prstGeom prst="rect">
            <a:avLst/>
          </a:prstGeom>
        </p:spPr>
      </p:pic>
      <p:pic>
        <p:nvPicPr>
          <p:cNvPr id="5" name="Grafik 4"/>
          <p:cNvPicPr>
            <a:picLocks noChangeAspect="1"/>
          </p:cNvPicPr>
          <p:nvPr/>
        </p:nvPicPr>
        <p:blipFill rotWithShape="1">
          <a:blip r:embed="rId4" cstate="print">
            <a:extLst>
              <a:ext uri="{28A0092B-C50C-407E-A947-70E740481C1C}">
                <a14:useLocalDpi xmlns:a14="http://schemas.microsoft.com/office/drawing/2010/main" xmlns="" val="0"/>
              </a:ext>
            </a:extLst>
          </a:blip>
          <a:srcRect l="20270" b="28529"/>
          <a:stretch/>
        </p:blipFill>
        <p:spPr>
          <a:xfrm>
            <a:off x="7638471" y="153418"/>
            <a:ext cx="3041499" cy="2044850"/>
          </a:xfrm>
          <a:prstGeom prst="rect">
            <a:avLst/>
          </a:prstGeom>
        </p:spPr>
      </p:pic>
      <p:pic>
        <p:nvPicPr>
          <p:cNvPr id="6" name="Grafik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1102" y="2483216"/>
            <a:ext cx="3119257" cy="2339443"/>
          </a:xfrm>
          <a:prstGeom prst="rect">
            <a:avLst/>
          </a:prstGeom>
        </p:spPr>
      </p:pic>
      <p:pic>
        <p:nvPicPr>
          <p:cNvPr id="7" name="Grafik 6"/>
          <p:cNvPicPr>
            <a:picLocks noChangeAspect="1"/>
          </p:cNvPicPr>
          <p:nvPr/>
        </p:nvPicPr>
        <p:blipFill rotWithShape="1">
          <a:blip r:embed="rId6" cstate="print">
            <a:extLst>
              <a:ext uri="{28A0092B-C50C-407E-A947-70E740481C1C}">
                <a14:useLocalDpi xmlns:a14="http://schemas.microsoft.com/office/drawing/2010/main" xmlns="" val="0"/>
              </a:ext>
            </a:extLst>
          </a:blip>
          <a:srcRect l="17542" t="3487" r="14477" b="23010"/>
          <a:stretch/>
        </p:blipFill>
        <p:spPr>
          <a:xfrm>
            <a:off x="3958705" y="2423408"/>
            <a:ext cx="2913151" cy="2362333"/>
          </a:xfrm>
          <a:prstGeom prst="rect">
            <a:avLst/>
          </a:prstGeom>
        </p:spPr>
      </p:pic>
      <p:pic>
        <p:nvPicPr>
          <p:cNvPr id="8" name="Grafik 7"/>
          <p:cNvPicPr>
            <a:picLocks noChangeAspect="1"/>
          </p:cNvPicPr>
          <p:nvPr/>
        </p:nvPicPr>
        <p:blipFill rotWithShape="1">
          <a:blip r:embed="rId7" cstate="print">
            <a:extLst>
              <a:ext uri="{28A0092B-C50C-407E-A947-70E740481C1C}">
                <a14:useLocalDpi xmlns:a14="http://schemas.microsoft.com/office/drawing/2010/main" xmlns="" val="0"/>
              </a:ext>
            </a:extLst>
          </a:blip>
          <a:srcRect b="25196"/>
          <a:stretch/>
        </p:blipFill>
        <p:spPr>
          <a:xfrm>
            <a:off x="7160202" y="2332355"/>
            <a:ext cx="4085016" cy="2291820"/>
          </a:xfrm>
          <a:prstGeom prst="rect">
            <a:avLst/>
          </a:prstGeom>
        </p:spPr>
      </p:pic>
      <p:sp>
        <p:nvSpPr>
          <p:cNvPr id="10" name="Textfeld 9"/>
          <p:cNvSpPr txBox="1"/>
          <p:nvPr/>
        </p:nvSpPr>
        <p:spPr>
          <a:xfrm>
            <a:off x="147782" y="4876794"/>
            <a:ext cx="11799905" cy="1754326"/>
          </a:xfrm>
          <a:prstGeom prst="rect">
            <a:avLst/>
          </a:prstGeom>
          <a:noFill/>
        </p:spPr>
        <p:txBody>
          <a:bodyPr wrap="square" rtlCol="0">
            <a:spAutoFit/>
          </a:bodyPr>
          <a:lstStyle/>
          <a:p>
            <a:r>
              <a:rPr lang="de-DE" dirty="0" smtClean="0">
                <a:latin typeface="Arial" panose="020B0604020202020204" pitchFamily="34" charset="0"/>
                <a:cs typeface="Arial" panose="020B0604020202020204" pitchFamily="34" charset="0"/>
              </a:rPr>
              <a:t>So marschierte die Gruppe los und besuchte die verschiedenen Wohnort der Riesen. Diese verteilen sich ziem-</a:t>
            </a:r>
          </a:p>
          <a:p>
            <a:r>
              <a:rPr lang="de-DE" dirty="0" err="1">
                <a:latin typeface="Arial" panose="020B0604020202020204" pitchFamily="34" charset="0"/>
                <a:cs typeface="Arial" panose="020B0604020202020204" pitchFamily="34" charset="0"/>
              </a:rPr>
              <a:t>l</a:t>
            </a:r>
            <a:r>
              <a:rPr lang="de-DE" dirty="0" err="1" smtClean="0">
                <a:latin typeface="Arial" panose="020B0604020202020204" pitchFamily="34" charset="0"/>
                <a:cs typeface="Arial" panose="020B0604020202020204" pitchFamily="34" charset="0"/>
              </a:rPr>
              <a:t>ich</a:t>
            </a:r>
            <a:r>
              <a:rPr lang="de-DE" dirty="0" smtClean="0">
                <a:latin typeface="Arial" panose="020B0604020202020204" pitchFamily="34" charset="0"/>
                <a:cs typeface="Arial" panose="020B0604020202020204" pitchFamily="34" charset="0"/>
              </a:rPr>
              <a:t> über den Ort, sodass die Kinder einiges fußläufig an Weg zu bewältigen hatten. </a:t>
            </a:r>
          </a:p>
          <a:p>
            <a:r>
              <a:rPr lang="de-DE" b="1" dirty="0" smtClean="0">
                <a:latin typeface="Arial" panose="020B0604020202020204" pitchFamily="34" charset="0"/>
                <a:cs typeface="Arial" panose="020B0604020202020204" pitchFamily="34" charset="0"/>
              </a:rPr>
              <a:t>Kinder haben Freude daran sich zu bewegen und Bewegungserfahrungen zu sammeln. Lange Strecken </a:t>
            </a:r>
          </a:p>
          <a:p>
            <a:r>
              <a:rPr lang="de-DE" b="1" dirty="0" smtClean="0">
                <a:latin typeface="Arial" panose="020B0604020202020204" pitchFamily="34" charset="0"/>
                <a:cs typeface="Arial" panose="020B0604020202020204" pitchFamily="34" charset="0"/>
              </a:rPr>
              <a:t>zu laufen ist aber durchaus anstrengend und fordert sie heraus. Sie lernen ihre eigenen körperlichen Grenzen erkennen und durch Übung zu erweitern. Zudem werden ihre konditionellen Fähigkeiten weiter ausgebildet. </a:t>
            </a:r>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45056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3123" y="240145"/>
            <a:ext cx="2327564" cy="3103419"/>
          </a:xfrm>
          <a:prstGeom prst="rect">
            <a:avLst/>
          </a:prstGeom>
        </p:spPr>
      </p:pic>
      <p:pic>
        <p:nvPicPr>
          <p:cNvPr id="3" name="Grafik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14011" y="161635"/>
            <a:ext cx="3614497" cy="2710873"/>
          </a:xfrm>
          <a:prstGeom prst="rect">
            <a:avLst/>
          </a:prstGeom>
        </p:spPr>
      </p:pic>
      <p:pic>
        <p:nvPicPr>
          <p:cNvPr id="4" name="Grafik 3"/>
          <p:cNvPicPr>
            <a:picLocks noChangeAspect="1"/>
          </p:cNvPicPr>
          <p:nvPr/>
        </p:nvPicPr>
        <p:blipFill rotWithShape="1">
          <a:blip r:embed="rId4" cstate="print">
            <a:extLst>
              <a:ext uri="{28A0092B-C50C-407E-A947-70E740481C1C}">
                <a14:useLocalDpi xmlns:a14="http://schemas.microsoft.com/office/drawing/2010/main" xmlns="" val="0"/>
              </a:ext>
            </a:extLst>
          </a:blip>
          <a:srcRect l="15679" t="16826" r="21510" b="26959"/>
          <a:stretch/>
        </p:blipFill>
        <p:spPr>
          <a:xfrm>
            <a:off x="6622472" y="914400"/>
            <a:ext cx="2119093" cy="1422405"/>
          </a:xfrm>
          <a:prstGeom prst="rect">
            <a:avLst/>
          </a:prstGeom>
        </p:spPr>
      </p:pic>
      <p:pic>
        <p:nvPicPr>
          <p:cNvPr id="5" name="Grafik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935529" y="355598"/>
            <a:ext cx="3097260" cy="2322945"/>
          </a:xfrm>
          <a:prstGeom prst="rect">
            <a:avLst/>
          </a:prstGeom>
        </p:spPr>
      </p:pic>
      <p:pic>
        <p:nvPicPr>
          <p:cNvPr id="6" name="Grafik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17633" y="3680569"/>
            <a:ext cx="3368193" cy="2526145"/>
          </a:xfrm>
          <a:prstGeom prst="rect">
            <a:avLst/>
          </a:prstGeom>
        </p:spPr>
      </p:pic>
      <p:pic>
        <p:nvPicPr>
          <p:cNvPr id="7" name="Grafik 6"/>
          <p:cNvPicPr>
            <a:picLocks noChangeAspect="1"/>
          </p:cNvPicPr>
          <p:nvPr/>
        </p:nvPicPr>
        <p:blipFill rotWithShape="1">
          <a:blip r:embed="rId7" cstate="print">
            <a:extLst>
              <a:ext uri="{28A0092B-C50C-407E-A947-70E740481C1C}">
                <a14:useLocalDpi xmlns:a14="http://schemas.microsoft.com/office/drawing/2010/main" xmlns="" val="0"/>
              </a:ext>
            </a:extLst>
          </a:blip>
          <a:srcRect l="31073"/>
          <a:stretch/>
        </p:blipFill>
        <p:spPr>
          <a:xfrm>
            <a:off x="3722745" y="3131127"/>
            <a:ext cx="2568843" cy="2795199"/>
          </a:xfrm>
          <a:prstGeom prst="rect">
            <a:avLst/>
          </a:prstGeom>
        </p:spPr>
      </p:pic>
      <p:sp>
        <p:nvSpPr>
          <p:cNvPr id="8" name="Textfeld 7"/>
          <p:cNvSpPr txBox="1"/>
          <p:nvPr/>
        </p:nvSpPr>
        <p:spPr>
          <a:xfrm>
            <a:off x="6428508" y="3057236"/>
            <a:ext cx="5514879" cy="3970318"/>
          </a:xfrm>
          <a:prstGeom prst="rect">
            <a:avLst/>
          </a:prstGeom>
          <a:noFill/>
        </p:spPr>
        <p:txBody>
          <a:bodyPr wrap="square" rtlCol="0">
            <a:spAutoFit/>
          </a:bodyPr>
          <a:lstStyle/>
          <a:p>
            <a:r>
              <a:rPr lang="de-DE" dirty="0" smtClean="0">
                <a:latin typeface="Arial" panose="020B0604020202020204" pitchFamily="34" charset="0"/>
                <a:cs typeface="Arial" panose="020B0604020202020204" pitchFamily="34" charset="0"/>
              </a:rPr>
              <a:t>Die Kinder fotografierten abwechselnd die Häuser</a:t>
            </a:r>
          </a:p>
          <a:p>
            <a:r>
              <a:rPr lang="de-DE" dirty="0" smtClean="0">
                <a:latin typeface="Arial" panose="020B0604020202020204" pitchFamily="34" charset="0"/>
                <a:cs typeface="Arial" panose="020B0604020202020204" pitchFamily="34" charset="0"/>
              </a:rPr>
              <a:t>der Riesen, konnten aber beim Laufen durch den </a:t>
            </a:r>
          </a:p>
          <a:p>
            <a:r>
              <a:rPr lang="de-DE" dirty="0" smtClean="0">
                <a:latin typeface="Arial" panose="020B0604020202020204" pitchFamily="34" charset="0"/>
                <a:cs typeface="Arial" panose="020B0604020202020204" pitchFamily="34" charset="0"/>
              </a:rPr>
              <a:t>Ort auch noch andere spannendende Dinge  </a:t>
            </a:r>
          </a:p>
          <a:p>
            <a:r>
              <a:rPr lang="de-DE" dirty="0" smtClean="0">
                <a:latin typeface="Arial" panose="020B0604020202020204" pitchFamily="34" charset="0"/>
                <a:cs typeface="Arial" panose="020B0604020202020204" pitchFamily="34" charset="0"/>
              </a:rPr>
              <a:t>entdecken. So fand die Gruppe ein tote Kröte</a:t>
            </a:r>
          </a:p>
          <a:p>
            <a:r>
              <a:rPr lang="de-DE" dirty="0" smtClean="0">
                <a:latin typeface="Arial" panose="020B0604020202020204" pitchFamily="34" charset="0"/>
                <a:cs typeface="Arial" panose="020B0604020202020204" pitchFamily="34" charset="0"/>
              </a:rPr>
              <a:t>und eine tote Spitzmaus, die sehr genau betrachtet</a:t>
            </a:r>
          </a:p>
          <a:p>
            <a:r>
              <a:rPr lang="de-DE" dirty="0" smtClean="0">
                <a:latin typeface="Arial" panose="020B0604020202020204" pitchFamily="34" charset="0"/>
                <a:cs typeface="Arial" panose="020B0604020202020204" pitchFamily="34" charset="0"/>
              </a:rPr>
              <a:t>wurden.</a:t>
            </a:r>
          </a:p>
          <a:p>
            <a:r>
              <a:rPr lang="de-DE" b="1" dirty="0" smtClean="0">
                <a:latin typeface="Arial" panose="020B0604020202020204" pitchFamily="34" charset="0"/>
                <a:cs typeface="Arial" panose="020B0604020202020204" pitchFamily="34" charset="0"/>
              </a:rPr>
              <a:t>So ein Spaziergang ermöglicht den Kindern reale Naturbegegnungen, in dem sie ihre Umwelt mit allen Sinnen wahrnehmen können. Sie können Naturvorgänge bewusst beobachten, daraus Fragen ableiten, sich mit diesen aus-einander setzen und so mit der Welt zunehmend vertraut werden. </a:t>
            </a:r>
          </a:p>
          <a:p>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63459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9124" y="101599"/>
            <a:ext cx="2085110" cy="2780146"/>
          </a:xfrm>
          <a:prstGeom prst="rect">
            <a:avLst/>
          </a:prstGeom>
        </p:spPr>
      </p:pic>
      <p:pic>
        <p:nvPicPr>
          <p:cNvPr id="3" name="Grafik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43224" y="184726"/>
            <a:ext cx="3435929" cy="2576947"/>
          </a:xfrm>
          <a:prstGeom prst="rect">
            <a:avLst/>
          </a:prstGeom>
        </p:spPr>
      </p:pic>
      <p:pic>
        <p:nvPicPr>
          <p:cNvPr id="5" name="Grafik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68143" y="101599"/>
            <a:ext cx="3177310" cy="2382983"/>
          </a:xfrm>
          <a:prstGeom prst="rect">
            <a:avLst/>
          </a:prstGeom>
        </p:spPr>
      </p:pic>
      <p:pic>
        <p:nvPicPr>
          <p:cNvPr id="6" name="Grafik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14036" y="2956788"/>
            <a:ext cx="3094182" cy="2320637"/>
          </a:xfrm>
          <a:prstGeom prst="rect">
            <a:avLst/>
          </a:prstGeom>
        </p:spPr>
      </p:pic>
      <p:pic>
        <p:nvPicPr>
          <p:cNvPr id="7" name="Grafik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534400" y="2693552"/>
            <a:ext cx="3445164" cy="2583873"/>
          </a:xfrm>
          <a:prstGeom prst="rect">
            <a:avLst/>
          </a:prstGeom>
        </p:spPr>
      </p:pic>
      <p:sp>
        <p:nvSpPr>
          <p:cNvPr id="8" name="Textfeld 7"/>
          <p:cNvSpPr txBox="1"/>
          <p:nvPr/>
        </p:nvSpPr>
        <p:spPr>
          <a:xfrm>
            <a:off x="3537528" y="3075708"/>
            <a:ext cx="4830616" cy="2031325"/>
          </a:xfrm>
          <a:prstGeom prst="rect">
            <a:avLst/>
          </a:prstGeom>
          <a:noFill/>
        </p:spPr>
        <p:txBody>
          <a:bodyPr wrap="square" rtlCol="0">
            <a:spAutoFit/>
          </a:bodyPr>
          <a:lstStyle/>
          <a:p>
            <a:r>
              <a:rPr lang="de-DE" dirty="0" smtClean="0">
                <a:latin typeface="Arial" panose="020B0604020202020204" pitchFamily="34" charset="0"/>
                <a:cs typeface="Arial" panose="020B0604020202020204" pitchFamily="34" charset="0"/>
              </a:rPr>
              <a:t>Die selbstfotografierten Bilder der Kinder</a:t>
            </a:r>
          </a:p>
          <a:p>
            <a:r>
              <a:rPr lang="de-DE" dirty="0" smtClean="0">
                <a:latin typeface="Arial" panose="020B0604020202020204" pitchFamily="34" charset="0"/>
                <a:cs typeface="Arial" panose="020B0604020202020204" pitchFamily="34" charset="0"/>
              </a:rPr>
              <a:t>wurden in der Kita gemeinsam gesichtet und</a:t>
            </a:r>
          </a:p>
          <a:p>
            <a:r>
              <a:rPr lang="de-DE" dirty="0" smtClean="0">
                <a:latin typeface="Arial" panose="020B0604020202020204" pitchFamily="34" charset="0"/>
                <a:cs typeface="Arial" panose="020B0604020202020204" pitchFamily="34" charset="0"/>
              </a:rPr>
              <a:t>anschließend auch ausgedruckt. Zusammen</a:t>
            </a:r>
          </a:p>
          <a:p>
            <a:r>
              <a:rPr lang="de-DE" dirty="0" smtClean="0">
                <a:latin typeface="Arial" panose="020B0604020202020204" pitchFamily="34" charset="0"/>
                <a:cs typeface="Arial" panose="020B0604020202020204" pitchFamily="34" charset="0"/>
              </a:rPr>
              <a:t>wurde beraten, wie diese dann aufgeklebt und präsentiert werden sollen, wobei sich zeigte, dass die Kinder sehr klare Vorstell-</a:t>
            </a:r>
            <a:r>
              <a:rPr lang="de-DE" dirty="0" err="1" smtClean="0">
                <a:latin typeface="Arial" panose="020B0604020202020204" pitchFamily="34" charset="0"/>
                <a:cs typeface="Arial" panose="020B0604020202020204" pitchFamily="34" charset="0"/>
              </a:rPr>
              <a:t>ungen</a:t>
            </a:r>
            <a:r>
              <a:rPr lang="de-DE" dirty="0" smtClean="0">
                <a:latin typeface="Arial" panose="020B0604020202020204" pitchFamily="34" charset="0"/>
                <a:cs typeface="Arial" panose="020B0604020202020204" pitchFamily="34" charset="0"/>
              </a:rPr>
              <a:t> und Meinungen hatten. </a:t>
            </a:r>
            <a:endParaRPr lang="de-DE" dirty="0">
              <a:latin typeface="Arial" panose="020B0604020202020204" pitchFamily="34" charset="0"/>
              <a:cs typeface="Arial" panose="020B0604020202020204" pitchFamily="34" charset="0"/>
            </a:endParaRPr>
          </a:p>
        </p:txBody>
      </p:sp>
      <p:sp>
        <p:nvSpPr>
          <p:cNvPr id="9" name="Textfeld 8"/>
          <p:cNvSpPr txBox="1"/>
          <p:nvPr/>
        </p:nvSpPr>
        <p:spPr>
          <a:xfrm>
            <a:off x="184727" y="5421068"/>
            <a:ext cx="12227557" cy="1200329"/>
          </a:xfrm>
          <a:prstGeom prst="rect">
            <a:avLst/>
          </a:prstGeom>
          <a:noFill/>
        </p:spPr>
        <p:txBody>
          <a:bodyPr wrap="square" rtlCol="0">
            <a:spAutoFit/>
          </a:bodyPr>
          <a:lstStyle/>
          <a:p>
            <a:r>
              <a:rPr lang="de-DE" b="1" dirty="0" smtClean="0">
                <a:latin typeface="Arial" panose="020B0604020202020204" pitchFamily="34" charset="0"/>
                <a:cs typeface="Arial" panose="020B0604020202020204" pitchFamily="34" charset="0"/>
              </a:rPr>
              <a:t>Sprache ist Bestandteil von Kommunikation und alltäglichen Handlungen. Sprachförderung bedeutet zu-</a:t>
            </a:r>
          </a:p>
          <a:p>
            <a:r>
              <a:rPr lang="de-DE" b="1" dirty="0" smtClean="0">
                <a:latin typeface="Arial" panose="020B0604020202020204" pitchFamily="34" charset="0"/>
                <a:cs typeface="Arial" panose="020B0604020202020204" pitchFamily="34" charset="0"/>
              </a:rPr>
              <a:t>nächst, eine Atmosphäre zu schaffen, in der Kinder Wertschätzung erfahren und angstfrei und unbeschwert </a:t>
            </a:r>
          </a:p>
          <a:p>
            <a:r>
              <a:rPr lang="de-DE" b="1" dirty="0" smtClean="0">
                <a:latin typeface="Arial" panose="020B0604020202020204" pitchFamily="34" charset="0"/>
                <a:cs typeface="Arial" panose="020B0604020202020204" pitchFamily="34" charset="0"/>
              </a:rPr>
              <a:t>sprechen, zuhören und ihre Sprache weiterentwickeln können – im Kontakt mit anderen Kindern und im </a:t>
            </a:r>
          </a:p>
          <a:p>
            <a:r>
              <a:rPr lang="de-DE" b="1" dirty="0" smtClean="0">
                <a:latin typeface="Arial" panose="020B0604020202020204" pitchFamily="34" charset="0"/>
                <a:cs typeface="Arial" panose="020B0604020202020204" pitchFamily="34" charset="0"/>
              </a:rPr>
              <a:t>Kontakt mit Erwachsenen. </a:t>
            </a:r>
          </a:p>
        </p:txBody>
      </p:sp>
    </p:spTree>
    <p:extLst>
      <p:ext uri="{BB962C8B-B14F-4D97-AF65-F5344CB8AC3E}">
        <p14:creationId xmlns:p14="http://schemas.microsoft.com/office/powerpoint/2010/main" xmlns="" val="1470920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5563" y="159324"/>
            <a:ext cx="2897129" cy="2172847"/>
          </a:xfrm>
          <a:prstGeom prst="rect">
            <a:avLst/>
          </a:prstGeom>
        </p:spPr>
      </p:pic>
      <p:pic>
        <p:nvPicPr>
          <p:cNvPr id="3" name="Grafik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19145" y="136233"/>
            <a:ext cx="2777083" cy="2082812"/>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116291" y="136233"/>
            <a:ext cx="2958707" cy="2219030"/>
          </a:xfrm>
          <a:prstGeom prst="rect">
            <a:avLst/>
          </a:prstGeom>
        </p:spPr>
      </p:pic>
      <p:pic>
        <p:nvPicPr>
          <p:cNvPr id="5" name="Grafik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3495" y="2433781"/>
            <a:ext cx="3047996" cy="2285997"/>
          </a:xfrm>
          <a:prstGeom prst="rect">
            <a:avLst/>
          </a:prstGeom>
        </p:spPr>
      </p:pic>
      <p:pic>
        <p:nvPicPr>
          <p:cNvPr id="6" name="Grafik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491955" y="2447637"/>
            <a:ext cx="3115732" cy="2336799"/>
          </a:xfrm>
          <a:prstGeom prst="rect">
            <a:avLst/>
          </a:prstGeom>
        </p:spPr>
      </p:pic>
      <p:pic>
        <p:nvPicPr>
          <p:cNvPr id="7" name="Grafik 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158782" y="2433781"/>
            <a:ext cx="3134207" cy="2350655"/>
          </a:xfrm>
          <a:prstGeom prst="rect">
            <a:avLst/>
          </a:prstGeom>
        </p:spPr>
      </p:pic>
      <p:pic>
        <p:nvPicPr>
          <p:cNvPr id="9" name="Grafik 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272755" y="136233"/>
            <a:ext cx="2826327" cy="2119745"/>
          </a:xfrm>
          <a:prstGeom prst="rect">
            <a:avLst/>
          </a:prstGeom>
        </p:spPr>
      </p:pic>
      <p:sp>
        <p:nvSpPr>
          <p:cNvPr id="10" name="Textfeld 9"/>
          <p:cNvSpPr txBox="1"/>
          <p:nvPr/>
        </p:nvSpPr>
        <p:spPr>
          <a:xfrm>
            <a:off x="360217" y="4914208"/>
            <a:ext cx="11351491" cy="1754326"/>
          </a:xfrm>
          <a:prstGeom prst="rect">
            <a:avLst/>
          </a:prstGeom>
          <a:noFill/>
        </p:spPr>
        <p:txBody>
          <a:bodyPr wrap="square" rtlCol="0">
            <a:spAutoFit/>
          </a:bodyPr>
          <a:lstStyle/>
          <a:p>
            <a:r>
              <a:rPr lang="de-DE" dirty="0" smtClean="0">
                <a:latin typeface="Arial" panose="020B0604020202020204" pitchFamily="34" charset="0"/>
                <a:cs typeface="Arial" panose="020B0604020202020204" pitchFamily="34" charset="0"/>
              </a:rPr>
              <a:t>Da einige der Riesen in der Stadtmitte wohnen, musste die Gruppe mit dem Bus in die Stadt fahren, um auch diese Wohnort kennen zu lernen und zu fotografieren. In der Stadt war deutlich mehr Verkehr als in </a:t>
            </a:r>
            <a:r>
              <a:rPr lang="de-DE" dirty="0" err="1" smtClean="0">
                <a:latin typeface="Arial" panose="020B0604020202020204" pitchFamily="34" charset="0"/>
                <a:cs typeface="Arial" panose="020B0604020202020204" pitchFamily="34" charset="0"/>
              </a:rPr>
              <a:t>Gailbach</a:t>
            </a:r>
            <a:r>
              <a:rPr lang="de-DE" dirty="0" smtClean="0">
                <a:latin typeface="Arial" panose="020B0604020202020204" pitchFamily="34" charset="0"/>
                <a:cs typeface="Arial" panose="020B0604020202020204" pitchFamily="34" charset="0"/>
              </a:rPr>
              <a:t>,</a:t>
            </a:r>
          </a:p>
          <a:p>
            <a:r>
              <a:rPr lang="de-DE" dirty="0" smtClean="0">
                <a:latin typeface="Arial" panose="020B0604020202020204" pitchFamily="34" charset="0"/>
                <a:cs typeface="Arial" panose="020B0604020202020204" pitchFamily="34" charset="0"/>
              </a:rPr>
              <a:t>sodass die Kinder noch besser aufpassen und aufmerksam sein mussten. </a:t>
            </a:r>
          </a:p>
          <a:p>
            <a:r>
              <a:rPr lang="de-DE" b="1" dirty="0" smtClean="0">
                <a:latin typeface="Arial" panose="020B0604020202020204" pitchFamily="34" charset="0"/>
                <a:cs typeface="Arial" panose="020B0604020202020204" pitchFamily="34" charset="0"/>
              </a:rPr>
              <a:t>Solche Ausflüge fordern die Kinder sehr. Eine hohe Konzentrationsfähigkeit ist ebenso gefragt, wie</a:t>
            </a:r>
          </a:p>
          <a:p>
            <a:r>
              <a:rPr lang="de-DE" b="1" dirty="0" smtClean="0">
                <a:latin typeface="Arial" panose="020B0604020202020204" pitchFamily="34" charset="0"/>
                <a:cs typeface="Arial" panose="020B0604020202020204" pitchFamily="34" charset="0"/>
              </a:rPr>
              <a:t>gegenseitige Rücksichtnahme und Mitverantwortung für die Gruppe. Auch müssen die Kinder lernen,</a:t>
            </a:r>
          </a:p>
          <a:p>
            <a:r>
              <a:rPr lang="de-DE" b="1" dirty="0" smtClean="0">
                <a:latin typeface="Arial" panose="020B0604020202020204" pitchFamily="34" charset="0"/>
                <a:cs typeface="Arial" panose="020B0604020202020204" pitchFamily="34" charset="0"/>
              </a:rPr>
              <a:t>mögliche Gefahrenquellen zu erkennen und einschätzen zu können. </a:t>
            </a:r>
          </a:p>
        </p:txBody>
      </p:sp>
    </p:spTree>
    <p:extLst>
      <p:ext uri="{BB962C8B-B14F-4D97-AF65-F5344CB8AC3E}">
        <p14:creationId xmlns:p14="http://schemas.microsoft.com/office/powerpoint/2010/main" xmlns="" val="56085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0119" y="166253"/>
            <a:ext cx="3540607" cy="2655455"/>
          </a:xfrm>
          <a:prstGeom prst="rect">
            <a:avLst/>
          </a:prstGeom>
        </p:spPr>
      </p:pic>
      <p:pic>
        <p:nvPicPr>
          <p:cNvPr id="3" name="Grafik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65598" y="133925"/>
            <a:ext cx="3583711" cy="2687783"/>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986374" y="76199"/>
            <a:ext cx="3660680" cy="2745510"/>
          </a:xfrm>
          <a:prstGeom prst="rect">
            <a:avLst/>
          </a:prstGeom>
        </p:spPr>
      </p:pic>
      <p:pic>
        <p:nvPicPr>
          <p:cNvPr id="5" name="Grafik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92482" y="2937162"/>
            <a:ext cx="3106500" cy="2329875"/>
          </a:xfrm>
          <a:prstGeom prst="rect">
            <a:avLst/>
          </a:prstGeom>
        </p:spPr>
      </p:pic>
      <p:pic>
        <p:nvPicPr>
          <p:cNvPr id="6" name="Grafik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740726" y="2937162"/>
            <a:ext cx="3131129" cy="2348347"/>
          </a:xfrm>
          <a:prstGeom prst="rect">
            <a:avLst/>
          </a:prstGeom>
        </p:spPr>
      </p:pic>
      <p:sp>
        <p:nvSpPr>
          <p:cNvPr id="7" name="Textfeld 6"/>
          <p:cNvSpPr txBox="1"/>
          <p:nvPr/>
        </p:nvSpPr>
        <p:spPr>
          <a:xfrm>
            <a:off x="7269019" y="3029527"/>
            <a:ext cx="5062452" cy="2585323"/>
          </a:xfrm>
          <a:prstGeom prst="rect">
            <a:avLst/>
          </a:prstGeom>
          <a:noFill/>
        </p:spPr>
        <p:txBody>
          <a:bodyPr wrap="square" rtlCol="0">
            <a:spAutoFit/>
          </a:bodyPr>
          <a:lstStyle/>
          <a:p>
            <a:r>
              <a:rPr lang="de-DE" dirty="0" smtClean="0">
                <a:latin typeface="Arial" panose="020B0604020202020204" pitchFamily="34" charset="0"/>
                <a:cs typeface="Arial" panose="020B0604020202020204" pitchFamily="34" charset="0"/>
              </a:rPr>
              <a:t>In dieser Woche waren die Riesen auch ein-</a:t>
            </a:r>
          </a:p>
          <a:p>
            <a:r>
              <a:rPr lang="de-DE" dirty="0" smtClean="0">
                <a:latin typeface="Arial" panose="020B0604020202020204" pitchFamily="34" charset="0"/>
                <a:cs typeface="Arial" panose="020B0604020202020204" pitchFamily="34" charset="0"/>
              </a:rPr>
              <a:t>geladen für die Mappe des Praktikanten einen</a:t>
            </a:r>
          </a:p>
          <a:p>
            <a:r>
              <a:rPr lang="de-DE" dirty="0" smtClean="0">
                <a:latin typeface="Arial" panose="020B0604020202020204" pitchFamily="34" charset="0"/>
                <a:cs typeface="Arial" panose="020B0604020202020204" pitchFamily="34" charset="0"/>
              </a:rPr>
              <a:t>Einband bunt zu gestalten. Das ließen sich </a:t>
            </a:r>
          </a:p>
          <a:p>
            <a:r>
              <a:rPr lang="de-DE" dirty="0" smtClean="0">
                <a:latin typeface="Arial" panose="020B0604020202020204" pitchFamily="34" charset="0"/>
                <a:cs typeface="Arial" panose="020B0604020202020204" pitchFamily="34" charset="0"/>
              </a:rPr>
              <a:t>diese nicht zwei Mal sagen und machten </a:t>
            </a:r>
          </a:p>
          <a:p>
            <a:r>
              <a:rPr lang="de-DE" dirty="0" smtClean="0">
                <a:latin typeface="Arial" panose="020B0604020202020204" pitchFamily="34" charset="0"/>
                <a:cs typeface="Arial" panose="020B0604020202020204" pitchFamily="34" charset="0"/>
              </a:rPr>
              <a:t>sich mit großem Interessen an die Arbeit. Mit</a:t>
            </a:r>
          </a:p>
          <a:p>
            <a:r>
              <a:rPr lang="de-DE" dirty="0" smtClean="0">
                <a:latin typeface="Arial" panose="020B0604020202020204" pitchFamily="34" charset="0"/>
                <a:cs typeface="Arial" panose="020B0604020202020204" pitchFamily="34" charset="0"/>
              </a:rPr>
              <a:t>bunten Fingerfarben wurden ein farbenfrohes</a:t>
            </a:r>
          </a:p>
          <a:p>
            <a:r>
              <a:rPr lang="de-DE" dirty="0" smtClean="0">
                <a:latin typeface="Arial" panose="020B0604020202020204" pitchFamily="34" charset="0"/>
                <a:cs typeface="Arial" panose="020B0604020202020204" pitchFamily="34" charset="0"/>
              </a:rPr>
              <a:t>Bild gestaltet – eine richtige Gemeinschafts-</a:t>
            </a:r>
          </a:p>
          <a:p>
            <a:r>
              <a:rPr lang="de-DE" dirty="0" err="1" smtClean="0">
                <a:latin typeface="Arial" panose="020B0604020202020204" pitchFamily="34" charset="0"/>
                <a:cs typeface="Arial" panose="020B0604020202020204" pitchFamily="34" charset="0"/>
              </a:rPr>
              <a:t>arbeit</a:t>
            </a:r>
            <a:r>
              <a:rPr lang="de-DE" dirty="0" smtClean="0">
                <a:latin typeface="Arial" panose="020B0604020202020204" pitchFamily="34" charset="0"/>
                <a:cs typeface="Arial" panose="020B0604020202020204" pitchFamily="34" charset="0"/>
              </a:rPr>
              <a:t>.</a:t>
            </a:r>
          </a:p>
          <a:p>
            <a:endParaRPr lang="de-DE" dirty="0" smtClean="0">
              <a:latin typeface="Arial" panose="020B0604020202020204" pitchFamily="34" charset="0"/>
              <a:cs typeface="Arial" panose="020B0604020202020204" pitchFamily="34" charset="0"/>
            </a:endParaRPr>
          </a:p>
        </p:txBody>
      </p:sp>
      <p:sp>
        <p:nvSpPr>
          <p:cNvPr id="8" name="Textfeld 7"/>
          <p:cNvSpPr txBox="1"/>
          <p:nvPr/>
        </p:nvSpPr>
        <p:spPr>
          <a:xfrm>
            <a:off x="200119" y="5382491"/>
            <a:ext cx="12560678" cy="1477328"/>
          </a:xfrm>
          <a:prstGeom prst="rect">
            <a:avLst/>
          </a:prstGeom>
          <a:noFill/>
        </p:spPr>
        <p:txBody>
          <a:bodyPr wrap="square" rtlCol="0">
            <a:spAutoFit/>
          </a:bodyPr>
          <a:lstStyle/>
          <a:p>
            <a:r>
              <a:rPr lang="de-DE" b="1" dirty="0" smtClean="0">
                <a:latin typeface="Arial" panose="020B0604020202020204" pitchFamily="34" charset="0"/>
                <a:cs typeface="Arial" panose="020B0604020202020204" pitchFamily="34" charset="0"/>
              </a:rPr>
              <a:t>Solche Aktivitäten bieten den Kindern die Gelegenheit Beziehungen aufzubauen, die durch Sympathie </a:t>
            </a:r>
          </a:p>
          <a:p>
            <a:r>
              <a:rPr lang="de-DE" b="1" dirty="0" smtClean="0">
                <a:latin typeface="Arial" panose="020B0604020202020204" pitchFamily="34" charset="0"/>
                <a:cs typeface="Arial" panose="020B0604020202020204" pitchFamily="34" charset="0"/>
              </a:rPr>
              <a:t>und gegenseitigen Respekt gekennzeichnet sind. Die pädagogischen Fachkräfte helfen den Kindern dabei, </a:t>
            </a:r>
          </a:p>
          <a:p>
            <a:r>
              <a:rPr lang="de-DE" b="1" dirty="0" smtClean="0">
                <a:latin typeface="Arial" panose="020B0604020202020204" pitchFamily="34" charset="0"/>
                <a:cs typeface="Arial" panose="020B0604020202020204" pitchFamily="34" charset="0"/>
              </a:rPr>
              <a:t>indem sie sich offen und wertschätzend verhalten, neuen Gruppenmitgliedern bei der Kontaktaufnahme </a:t>
            </a:r>
          </a:p>
          <a:p>
            <a:r>
              <a:rPr lang="de-DE" b="1" dirty="0" smtClean="0">
                <a:latin typeface="Arial" panose="020B0604020202020204" pitchFamily="34" charset="0"/>
                <a:cs typeface="Arial" panose="020B0604020202020204" pitchFamily="34" charset="0"/>
              </a:rPr>
              <a:t>helfen und mit den Kindern über soziales Verhalten sprechen. So können soziale Kompetenzen weiter </a:t>
            </a:r>
          </a:p>
          <a:p>
            <a:r>
              <a:rPr lang="de-DE" b="1" dirty="0" smtClean="0">
                <a:latin typeface="Arial" panose="020B0604020202020204" pitchFamily="34" charset="0"/>
                <a:cs typeface="Arial" panose="020B0604020202020204" pitchFamily="34" charset="0"/>
              </a:rPr>
              <a:t>entwickelt werden. </a:t>
            </a:r>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90379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566</Words>
  <Application>Microsoft Office PowerPoint</Application>
  <PresentationFormat>Benutzerdefiniert</PresentationFormat>
  <Paragraphs>46</Paragraphs>
  <Slides>6</Slides>
  <Notes>0</Notes>
  <HiddenSlides>0</HiddenSlides>
  <MMClips>0</MMClips>
  <ScaleCrop>false</ScaleCrop>
  <HeadingPairs>
    <vt:vector size="4" baseType="variant">
      <vt:variant>
        <vt:lpstr>Design</vt:lpstr>
      </vt:variant>
      <vt:variant>
        <vt:i4>1</vt:i4>
      </vt:variant>
      <vt:variant>
        <vt:lpstr>Folientitel</vt:lpstr>
      </vt:variant>
      <vt:variant>
        <vt:i4>6</vt:i4>
      </vt:variant>
    </vt:vector>
  </HeadingPairs>
  <TitlesOfParts>
    <vt:vector size="7" baseType="lpstr">
      <vt:lpstr>Office Theme</vt:lpstr>
      <vt:lpstr>Das erste Projekt – „Wo ich wohne, wo ich Zuhause bin!“ Wochenrückblick vom 16.09. bis 20.09.2024</vt:lpstr>
      <vt:lpstr>Folie 2</vt:lpstr>
      <vt:lpstr>Folie 3</vt:lpstr>
      <vt:lpstr>Folie 4</vt:lpstr>
      <vt:lpstr>Folie 5</vt:lpstr>
      <vt:lpstr>Folie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erste Projekt – „Wo ich wohne, wo ich Zuhause bin!“ Wochenrückblick vom 16.09. bis 20.09.2024</dc:title>
  <dc:creator>Microsoft-Konto</dc:creator>
  <cp:lastModifiedBy>Leit</cp:lastModifiedBy>
  <cp:revision>10</cp:revision>
  <dcterms:created xsi:type="dcterms:W3CDTF">2024-09-22T16:05:02Z</dcterms:created>
  <dcterms:modified xsi:type="dcterms:W3CDTF">2024-09-23T05:47:10Z</dcterms:modified>
</cp:coreProperties>
</file>