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49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AC725DD1-48A5-4395-BD8C-E23B07E7E29C}" type="datetimeFigureOut">
              <a:rPr lang="de-DE" smtClean="0"/>
              <a:pPr/>
              <a:t>11.09.2024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B2A1794-A47D-44BA-9D0A-1CD8E24D9C2D}"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AC725DD1-48A5-4395-BD8C-E23B07E7E29C}" type="datetimeFigureOut">
              <a:rPr lang="de-DE" smtClean="0"/>
              <a:pPr/>
              <a:t>11.09.2024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B2A1794-A47D-44BA-9D0A-1CD8E24D9C2D}"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AC725DD1-48A5-4395-BD8C-E23B07E7E29C}" type="datetimeFigureOut">
              <a:rPr lang="de-DE" smtClean="0"/>
              <a:pPr/>
              <a:t>11.09.2024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B2A1794-A47D-44BA-9D0A-1CD8E24D9C2D}"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AC725DD1-48A5-4395-BD8C-E23B07E7E29C}" type="datetimeFigureOut">
              <a:rPr lang="de-DE" smtClean="0"/>
              <a:pPr/>
              <a:t>11.09.2024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B2A1794-A47D-44BA-9D0A-1CD8E24D9C2D}"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AC725DD1-48A5-4395-BD8C-E23B07E7E29C}" type="datetimeFigureOut">
              <a:rPr lang="de-DE" smtClean="0"/>
              <a:pPr/>
              <a:t>11.09.2024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B2A1794-A47D-44BA-9D0A-1CD8E24D9C2D}"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AC725DD1-48A5-4395-BD8C-E23B07E7E29C}" type="datetimeFigureOut">
              <a:rPr lang="de-DE" smtClean="0"/>
              <a:pPr/>
              <a:t>11.09.2024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B2A1794-A47D-44BA-9D0A-1CD8E24D9C2D}"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AC725DD1-48A5-4395-BD8C-E23B07E7E29C}" type="datetimeFigureOut">
              <a:rPr lang="de-DE" smtClean="0"/>
              <a:pPr/>
              <a:t>11.09.2024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FB2A1794-A47D-44BA-9D0A-1CD8E24D9C2D}"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AC725DD1-48A5-4395-BD8C-E23B07E7E29C}" type="datetimeFigureOut">
              <a:rPr lang="de-DE" smtClean="0"/>
              <a:pPr/>
              <a:t>11.09.2024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B2A1794-A47D-44BA-9D0A-1CD8E24D9C2D}"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AC725DD1-48A5-4395-BD8C-E23B07E7E29C}" type="datetimeFigureOut">
              <a:rPr lang="de-DE" smtClean="0"/>
              <a:pPr/>
              <a:t>11.09.2024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FB2A1794-A47D-44BA-9D0A-1CD8E24D9C2D}"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AC725DD1-48A5-4395-BD8C-E23B07E7E29C}" type="datetimeFigureOut">
              <a:rPr lang="de-DE" smtClean="0"/>
              <a:pPr/>
              <a:t>11.09.2024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B2A1794-A47D-44BA-9D0A-1CD8E24D9C2D}"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AC725DD1-48A5-4395-BD8C-E23B07E7E29C}" type="datetimeFigureOut">
              <a:rPr lang="de-DE" smtClean="0"/>
              <a:pPr/>
              <a:t>11.09.2024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FB2A1794-A47D-44BA-9D0A-1CD8E24D9C2D}"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725DD1-48A5-4395-BD8C-E23B07E7E29C}" type="datetimeFigureOut">
              <a:rPr lang="de-DE" smtClean="0"/>
              <a:pPr/>
              <a:t>11.09.2024</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2A1794-A47D-44BA-9D0A-1CD8E24D9C2D}"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fontScale="90000"/>
          </a:bodyPr>
          <a:lstStyle/>
          <a:p>
            <a:r>
              <a:rPr lang="de-DE" b="1" dirty="0" smtClean="0">
                <a:latin typeface="Arial" pitchFamily="34" charset="0"/>
                <a:cs typeface="Arial" pitchFamily="34" charset="0"/>
              </a:rPr>
              <a:t>„Die Riesen sind schon fleißig!“</a:t>
            </a:r>
            <a:br>
              <a:rPr lang="de-DE" b="1" dirty="0" smtClean="0">
                <a:latin typeface="Arial" pitchFamily="34" charset="0"/>
                <a:cs typeface="Arial" pitchFamily="34" charset="0"/>
              </a:rPr>
            </a:br>
            <a:r>
              <a:rPr lang="de-DE" sz="3100" b="1" dirty="0" smtClean="0">
                <a:latin typeface="Arial" pitchFamily="34" charset="0"/>
                <a:cs typeface="Arial" pitchFamily="34" charset="0"/>
              </a:rPr>
              <a:t>Wochenrückblick vom 02.09. bis 07.09.24</a:t>
            </a:r>
            <a:endParaRPr lang="de-DE" sz="3100" b="1" dirty="0">
              <a:latin typeface="Arial" pitchFamily="34" charset="0"/>
              <a:cs typeface="Arial" pitchFamily="34" charset="0"/>
            </a:endParaRPr>
          </a:p>
        </p:txBody>
      </p:sp>
      <p:pic>
        <p:nvPicPr>
          <p:cNvPr id="8" name="Grafik 7" descr="IMG_0985 (2).jpg"/>
          <p:cNvPicPr>
            <a:picLocks noChangeAspect="1"/>
          </p:cNvPicPr>
          <p:nvPr/>
        </p:nvPicPr>
        <p:blipFill>
          <a:blip r:embed="rId2" cstate="print"/>
          <a:srcRect r="19170"/>
          <a:stretch>
            <a:fillRect/>
          </a:stretch>
        </p:blipFill>
        <p:spPr>
          <a:xfrm>
            <a:off x="3419872" y="1556792"/>
            <a:ext cx="2376264" cy="2204864"/>
          </a:xfrm>
          <a:prstGeom prst="rect">
            <a:avLst/>
          </a:prstGeom>
        </p:spPr>
      </p:pic>
      <p:pic>
        <p:nvPicPr>
          <p:cNvPr id="9" name="Grafik 8" descr="IMG_0999 (2).jpg"/>
          <p:cNvPicPr>
            <a:picLocks noChangeAspect="1"/>
          </p:cNvPicPr>
          <p:nvPr/>
        </p:nvPicPr>
        <p:blipFill>
          <a:blip r:embed="rId3" cstate="print"/>
          <a:stretch>
            <a:fillRect/>
          </a:stretch>
        </p:blipFill>
        <p:spPr>
          <a:xfrm>
            <a:off x="6228184" y="1628800"/>
            <a:ext cx="2459765" cy="1844824"/>
          </a:xfrm>
          <a:prstGeom prst="rect">
            <a:avLst/>
          </a:prstGeom>
        </p:spPr>
      </p:pic>
      <p:sp>
        <p:nvSpPr>
          <p:cNvPr id="11" name="Textfeld 10"/>
          <p:cNvSpPr txBox="1"/>
          <p:nvPr/>
        </p:nvSpPr>
        <p:spPr>
          <a:xfrm>
            <a:off x="3131840" y="3861048"/>
            <a:ext cx="6017612" cy="2380332"/>
          </a:xfrm>
          <a:prstGeom prst="rect">
            <a:avLst/>
          </a:prstGeom>
          <a:noFill/>
        </p:spPr>
        <p:txBody>
          <a:bodyPr wrap="square" rtlCol="0">
            <a:spAutoFit/>
          </a:bodyPr>
          <a:lstStyle/>
          <a:p>
            <a:r>
              <a:rPr lang="de-DE" dirty="0" smtClean="0">
                <a:latin typeface="Arial" pitchFamily="34" charset="0"/>
                <a:cs typeface="Arial" pitchFamily="34" charset="0"/>
              </a:rPr>
              <a:t>Die Riesen – eine neue Gruppe – die sich natürlich </a:t>
            </a:r>
          </a:p>
          <a:p>
            <a:r>
              <a:rPr lang="de-DE" dirty="0" smtClean="0">
                <a:latin typeface="Arial" pitchFamily="34" charset="0"/>
                <a:cs typeface="Arial" pitchFamily="34" charset="0"/>
              </a:rPr>
              <a:t>erst Mal zusammenfinden muss. Da gilt es anstehende</a:t>
            </a:r>
          </a:p>
          <a:p>
            <a:r>
              <a:rPr lang="de-DE" dirty="0" smtClean="0">
                <a:latin typeface="Arial" pitchFamily="34" charset="0"/>
                <a:cs typeface="Arial" pitchFamily="34" charset="0"/>
              </a:rPr>
              <a:t>Termine zu besprechen und bei einem spannenden</a:t>
            </a:r>
          </a:p>
          <a:p>
            <a:r>
              <a:rPr lang="de-DE" dirty="0" smtClean="0">
                <a:latin typeface="Arial" pitchFamily="34" charset="0"/>
                <a:cs typeface="Arial" pitchFamily="34" charset="0"/>
              </a:rPr>
              <a:t>„Bewegungsspiel“ so einiges von einander zu erfahren.</a:t>
            </a:r>
          </a:p>
          <a:p>
            <a:r>
              <a:rPr lang="de-DE" b="1" dirty="0" smtClean="0">
                <a:latin typeface="Arial" pitchFamily="34" charset="0"/>
                <a:cs typeface="Arial" pitchFamily="34" charset="0"/>
              </a:rPr>
              <a:t>Gemeinsamer Austausch und Bewegungsspiele </a:t>
            </a:r>
          </a:p>
          <a:p>
            <a:r>
              <a:rPr lang="de-DE" b="1" dirty="0" smtClean="0">
                <a:latin typeface="Arial" pitchFamily="34" charset="0"/>
                <a:cs typeface="Arial" pitchFamily="34" charset="0"/>
              </a:rPr>
              <a:t>Helfen bei der Ausbildung des Selbstkonzeptes.</a:t>
            </a:r>
          </a:p>
          <a:p>
            <a:r>
              <a:rPr lang="de-DE" b="1" dirty="0" smtClean="0">
                <a:latin typeface="Arial" pitchFamily="34" charset="0"/>
                <a:cs typeface="Arial" pitchFamily="34" charset="0"/>
              </a:rPr>
              <a:t>Durch Bewegung können die Kinder einen </a:t>
            </a:r>
            <a:r>
              <a:rPr lang="de-DE" b="1" dirty="0" err="1" smtClean="0">
                <a:latin typeface="Arial" pitchFamily="34" charset="0"/>
                <a:cs typeface="Arial" pitchFamily="34" charset="0"/>
              </a:rPr>
              <a:t>bewus</a:t>
            </a:r>
            <a:r>
              <a:rPr lang="de-DE" b="1" dirty="0" smtClean="0">
                <a:latin typeface="Arial" pitchFamily="34" charset="0"/>
                <a:cs typeface="Arial" pitchFamily="34" charset="0"/>
              </a:rPr>
              <a:t>-</a:t>
            </a:r>
          </a:p>
          <a:p>
            <a:endParaRPr lang="de-DE" dirty="0">
              <a:latin typeface="Arial" pitchFamily="34" charset="0"/>
              <a:cs typeface="Arial" pitchFamily="34" charset="0"/>
            </a:endParaRPr>
          </a:p>
        </p:txBody>
      </p:sp>
      <p:sp>
        <p:nvSpPr>
          <p:cNvPr id="12" name="Textfeld 11"/>
          <p:cNvSpPr txBox="1"/>
          <p:nvPr/>
        </p:nvSpPr>
        <p:spPr>
          <a:xfrm>
            <a:off x="179512" y="5877272"/>
            <a:ext cx="9041130" cy="923330"/>
          </a:xfrm>
          <a:prstGeom prst="rect">
            <a:avLst/>
          </a:prstGeom>
          <a:noFill/>
        </p:spPr>
        <p:txBody>
          <a:bodyPr wrap="square" rtlCol="0">
            <a:spAutoFit/>
          </a:bodyPr>
          <a:lstStyle/>
          <a:p>
            <a:r>
              <a:rPr lang="de-DE" b="1" dirty="0" err="1" smtClean="0">
                <a:latin typeface="Arial" pitchFamily="34" charset="0"/>
                <a:cs typeface="Arial" pitchFamily="34" charset="0"/>
              </a:rPr>
              <a:t>sten</a:t>
            </a:r>
            <a:r>
              <a:rPr lang="de-DE" b="1" dirty="0" smtClean="0">
                <a:latin typeface="Arial" pitchFamily="34" charset="0"/>
                <a:cs typeface="Arial" pitchFamily="34" charset="0"/>
              </a:rPr>
              <a:t> Zugang zu sich selbst finden, lernen ihre Leistungsfähigkeit realistisch einzuschätzen und Selbstwirksamkeit durch selbstständiges Lösen von Bewegungsaufgaben erfahren. </a:t>
            </a:r>
            <a:endParaRPr lang="de-DE" b="1" dirty="0">
              <a:latin typeface="Arial" pitchFamily="34" charset="0"/>
              <a:cs typeface="Arial" pitchFamily="34" charset="0"/>
            </a:endParaRPr>
          </a:p>
        </p:txBody>
      </p:sp>
      <p:pic>
        <p:nvPicPr>
          <p:cNvPr id="13" name="Grafik 12" descr="IMG_0992 (2).jpg"/>
          <p:cNvPicPr>
            <a:picLocks noChangeAspect="1"/>
          </p:cNvPicPr>
          <p:nvPr/>
        </p:nvPicPr>
        <p:blipFill>
          <a:blip r:embed="rId4" cstate="print"/>
          <a:stretch>
            <a:fillRect/>
          </a:stretch>
        </p:blipFill>
        <p:spPr>
          <a:xfrm>
            <a:off x="251520" y="1484784"/>
            <a:ext cx="2784309" cy="2088232"/>
          </a:xfrm>
          <a:prstGeom prst="rect">
            <a:avLst/>
          </a:prstGeom>
        </p:spPr>
      </p:pic>
      <p:pic>
        <p:nvPicPr>
          <p:cNvPr id="15" name="Grafik 14" descr="IMG_1002 (2).jpg"/>
          <p:cNvPicPr>
            <a:picLocks noChangeAspect="1"/>
          </p:cNvPicPr>
          <p:nvPr/>
        </p:nvPicPr>
        <p:blipFill>
          <a:blip r:embed="rId5" cstate="print"/>
          <a:stretch>
            <a:fillRect/>
          </a:stretch>
        </p:blipFill>
        <p:spPr>
          <a:xfrm>
            <a:off x="179512" y="3717032"/>
            <a:ext cx="2843808" cy="213285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IMG_1006 (2).jpg"/>
          <p:cNvPicPr>
            <a:picLocks noChangeAspect="1"/>
          </p:cNvPicPr>
          <p:nvPr/>
        </p:nvPicPr>
        <p:blipFill>
          <a:blip r:embed="rId2" cstate="print"/>
          <a:stretch>
            <a:fillRect/>
          </a:stretch>
        </p:blipFill>
        <p:spPr>
          <a:xfrm>
            <a:off x="2987824" y="332656"/>
            <a:ext cx="2880321" cy="2160240"/>
          </a:xfrm>
          <a:prstGeom prst="rect">
            <a:avLst/>
          </a:prstGeom>
        </p:spPr>
      </p:pic>
      <p:pic>
        <p:nvPicPr>
          <p:cNvPr id="4" name="Grafik 3" descr="IMG_1029 (2).jpg"/>
          <p:cNvPicPr>
            <a:picLocks noChangeAspect="1"/>
          </p:cNvPicPr>
          <p:nvPr/>
        </p:nvPicPr>
        <p:blipFill>
          <a:blip r:embed="rId3" cstate="print"/>
          <a:stretch>
            <a:fillRect/>
          </a:stretch>
        </p:blipFill>
        <p:spPr>
          <a:xfrm>
            <a:off x="251520" y="260648"/>
            <a:ext cx="2355726" cy="3140968"/>
          </a:xfrm>
          <a:prstGeom prst="rect">
            <a:avLst/>
          </a:prstGeom>
        </p:spPr>
      </p:pic>
      <p:pic>
        <p:nvPicPr>
          <p:cNvPr id="5" name="Grafik 4" descr="IMG_1017 (2).jpg"/>
          <p:cNvPicPr>
            <a:picLocks noChangeAspect="1"/>
          </p:cNvPicPr>
          <p:nvPr/>
        </p:nvPicPr>
        <p:blipFill>
          <a:blip r:embed="rId4" cstate="print"/>
          <a:stretch>
            <a:fillRect/>
          </a:stretch>
        </p:blipFill>
        <p:spPr>
          <a:xfrm>
            <a:off x="5999651" y="260648"/>
            <a:ext cx="2976330" cy="2232248"/>
          </a:xfrm>
          <a:prstGeom prst="rect">
            <a:avLst/>
          </a:prstGeom>
        </p:spPr>
      </p:pic>
      <p:pic>
        <p:nvPicPr>
          <p:cNvPr id="6" name="Grafik 5" descr="IMG_1052 (2).jpg"/>
          <p:cNvPicPr>
            <a:picLocks noChangeAspect="1"/>
          </p:cNvPicPr>
          <p:nvPr/>
        </p:nvPicPr>
        <p:blipFill>
          <a:blip r:embed="rId5" cstate="print"/>
          <a:stretch>
            <a:fillRect/>
          </a:stretch>
        </p:blipFill>
        <p:spPr>
          <a:xfrm>
            <a:off x="251520" y="3501008"/>
            <a:ext cx="2448271" cy="1836203"/>
          </a:xfrm>
          <a:prstGeom prst="rect">
            <a:avLst/>
          </a:prstGeom>
        </p:spPr>
      </p:pic>
      <p:sp>
        <p:nvSpPr>
          <p:cNvPr id="7" name="Textfeld 6"/>
          <p:cNvSpPr txBox="1"/>
          <p:nvPr/>
        </p:nvSpPr>
        <p:spPr>
          <a:xfrm>
            <a:off x="2771800" y="2492896"/>
            <a:ext cx="6097508" cy="3416320"/>
          </a:xfrm>
          <a:prstGeom prst="rect">
            <a:avLst/>
          </a:prstGeom>
          <a:noFill/>
        </p:spPr>
        <p:txBody>
          <a:bodyPr wrap="square" rtlCol="0">
            <a:spAutoFit/>
          </a:bodyPr>
          <a:lstStyle/>
          <a:p>
            <a:r>
              <a:rPr lang="de-DE" dirty="0" smtClean="0">
                <a:latin typeface="Arial" pitchFamily="34" charset="0"/>
                <a:cs typeface="Arial" pitchFamily="34" charset="0"/>
              </a:rPr>
              <a:t>Traditionell übernehmen die Riesen die Organisation</a:t>
            </a:r>
          </a:p>
          <a:p>
            <a:r>
              <a:rPr lang="de-DE" dirty="0" smtClean="0">
                <a:latin typeface="Arial" pitchFamily="34" charset="0"/>
                <a:cs typeface="Arial" pitchFamily="34" charset="0"/>
              </a:rPr>
              <a:t>des anstehenden „Schulkinder-Empfangs“ zum ersten</a:t>
            </a:r>
          </a:p>
          <a:p>
            <a:r>
              <a:rPr lang="de-DE" dirty="0" smtClean="0">
                <a:latin typeface="Arial" pitchFamily="34" charset="0"/>
                <a:cs typeface="Arial" pitchFamily="34" charset="0"/>
              </a:rPr>
              <a:t>Schultag, der entsprechend vorbereitet werden musste. Wie in jedem Jahr hatten sich die Riesen ein kleine Überraschung für die Schulkinder überlegt, die nun noch gestaltet werden musste. Sehr engagiert machten die Kinder sich an die Arbeit und schreckten dabei auch vor der Benutzung der Heißklebepistole nicht zurück. </a:t>
            </a:r>
          </a:p>
          <a:p>
            <a:r>
              <a:rPr lang="de-DE" b="1" dirty="0" smtClean="0">
                <a:latin typeface="Arial" pitchFamily="34" charset="0"/>
                <a:cs typeface="Arial" pitchFamily="34" charset="0"/>
              </a:rPr>
              <a:t>Sich für andere einzusetzen und für sie eine Über-</a:t>
            </a:r>
            <a:r>
              <a:rPr lang="de-DE" b="1" dirty="0" err="1" smtClean="0">
                <a:latin typeface="Arial" pitchFamily="34" charset="0"/>
                <a:cs typeface="Arial" pitchFamily="34" charset="0"/>
              </a:rPr>
              <a:t>raschung</a:t>
            </a:r>
            <a:r>
              <a:rPr lang="de-DE" b="1" dirty="0" smtClean="0">
                <a:latin typeface="Arial" pitchFamily="34" charset="0"/>
                <a:cs typeface="Arial" pitchFamily="34" charset="0"/>
              </a:rPr>
              <a:t> zu gestalten, ist für Kinder durchaus eine</a:t>
            </a:r>
          </a:p>
          <a:p>
            <a:r>
              <a:rPr lang="de-DE" b="1" dirty="0" smtClean="0">
                <a:latin typeface="Arial" pitchFamily="34" charset="0"/>
                <a:cs typeface="Arial" pitchFamily="34" charset="0"/>
              </a:rPr>
              <a:t>Herausforderung. Solche Aufgaben bieten ihnen aber</a:t>
            </a:r>
          </a:p>
          <a:p>
            <a:endParaRPr lang="de-DE" b="1" dirty="0">
              <a:latin typeface="Arial" pitchFamily="34" charset="0"/>
              <a:cs typeface="Arial" pitchFamily="34" charset="0"/>
            </a:endParaRPr>
          </a:p>
        </p:txBody>
      </p:sp>
      <p:sp>
        <p:nvSpPr>
          <p:cNvPr id="8" name="Textfeld 7"/>
          <p:cNvSpPr txBox="1"/>
          <p:nvPr/>
        </p:nvSpPr>
        <p:spPr>
          <a:xfrm>
            <a:off x="179512" y="5517232"/>
            <a:ext cx="8784976" cy="1200329"/>
          </a:xfrm>
          <a:prstGeom prst="rect">
            <a:avLst/>
          </a:prstGeom>
          <a:noFill/>
        </p:spPr>
        <p:txBody>
          <a:bodyPr wrap="square" rtlCol="0">
            <a:spAutoFit/>
          </a:bodyPr>
          <a:lstStyle/>
          <a:p>
            <a:r>
              <a:rPr lang="de-DE" b="1" dirty="0" smtClean="0">
                <a:latin typeface="Arial" pitchFamily="34" charset="0"/>
                <a:cs typeface="Arial" pitchFamily="34" charset="0"/>
              </a:rPr>
              <a:t>die Möglichkeit die Fähigkeit zu entwickeln, sich in andere Personen hinein zu versetzen, sich ein Bild von ihren Motiven und Gefühlen zu machen und ihr Handeln zu verstehen. Sie können Empathie und Perspektivenübernahme entwickeln. </a:t>
            </a:r>
            <a:endParaRPr lang="de-DE"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IMG_1062 (2).jpg"/>
          <p:cNvPicPr>
            <a:picLocks noChangeAspect="1"/>
          </p:cNvPicPr>
          <p:nvPr/>
        </p:nvPicPr>
        <p:blipFill>
          <a:blip r:embed="rId2" cstate="print"/>
          <a:stretch>
            <a:fillRect/>
          </a:stretch>
        </p:blipFill>
        <p:spPr>
          <a:xfrm>
            <a:off x="179512" y="260649"/>
            <a:ext cx="2160240" cy="2880320"/>
          </a:xfrm>
          <a:prstGeom prst="rect">
            <a:avLst/>
          </a:prstGeom>
        </p:spPr>
      </p:pic>
      <p:pic>
        <p:nvPicPr>
          <p:cNvPr id="3" name="Grafik 2" descr="IMG_4408 (2).jpg"/>
          <p:cNvPicPr>
            <a:picLocks noChangeAspect="1"/>
          </p:cNvPicPr>
          <p:nvPr/>
        </p:nvPicPr>
        <p:blipFill>
          <a:blip r:embed="rId3" cstate="print"/>
          <a:stretch>
            <a:fillRect/>
          </a:stretch>
        </p:blipFill>
        <p:spPr>
          <a:xfrm>
            <a:off x="2483768" y="260648"/>
            <a:ext cx="2106234" cy="2808312"/>
          </a:xfrm>
          <a:prstGeom prst="rect">
            <a:avLst/>
          </a:prstGeom>
        </p:spPr>
      </p:pic>
      <p:pic>
        <p:nvPicPr>
          <p:cNvPr id="4" name="Grafik 3" descr="IMG_4417 (2).jpg"/>
          <p:cNvPicPr>
            <a:picLocks noChangeAspect="1"/>
          </p:cNvPicPr>
          <p:nvPr/>
        </p:nvPicPr>
        <p:blipFill>
          <a:blip r:embed="rId4" cstate="print"/>
          <a:stretch>
            <a:fillRect/>
          </a:stretch>
        </p:blipFill>
        <p:spPr>
          <a:xfrm>
            <a:off x="4716016" y="260648"/>
            <a:ext cx="2160240" cy="2880320"/>
          </a:xfrm>
          <a:prstGeom prst="rect">
            <a:avLst/>
          </a:prstGeom>
        </p:spPr>
      </p:pic>
      <p:pic>
        <p:nvPicPr>
          <p:cNvPr id="5" name="Grafik 4" descr="IMG_1069 (2).jpg"/>
          <p:cNvPicPr>
            <a:picLocks noChangeAspect="1"/>
          </p:cNvPicPr>
          <p:nvPr/>
        </p:nvPicPr>
        <p:blipFill>
          <a:blip r:embed="rId5" cstate="print"/>
          <a:stretch>
            <a:fillRect/>
          </a:stretch>
        </p:blipFill>
        <p:spPr>
          <a:xfrm>
            <a:off x="395536" y="3212976"/>
            <a:ext cx="2976331" cy="2232248"/>
          </a:xfrm>
          <a:prstGeom prst="rect">
            <a:avLst/>
          </a:prstGeom>
        </p:spPr>
      </p:pic>
      <p:pic>
        <p:nvPicPr>
          <p:cNvPr id="6" name="Grafik 5" descr="IMG_1070 (2).jpg"/>
          <p:cNvPicPr>
            <a:picLocks noChangeAspect="1"/>
          </p:cNvPicPr>
          <p:nvPr/>
        </p:nvPicPr>
        <p:blipFill>
          <a:blip r:embed="rId6" cstate="print"/>
          <a:stretch>
            <a:fillRect/>
          </a:stretch>
        </p:blipFill>
        <p:spPr>
          <a:xfrm>
            <a:off x="3779912" y="3212976"/>
            <a:ext cx="2976331" cy="2232248"/>
          </a:xfrm>
          <a:prstGeom prst="rect">
            <a:avLst/>
          </a:prstGeom>
        </p:spPr>
      </p:pic>
      <p:sp>
        <p:nvSpPr>
          <p:cNvPr id="7" name="Textfeld 6"/>
          <p:cNvSpPr txBox="1"/>
          <p:nvPr/>
        </p:nvSpPr>
        <p:spPr>
          <a:xfrm>
            <a:off x="6948264" y="260648"/>
            <a:ext cx="2175341" cy="4801314"/>
          </a:xfrm>
          <a:prstGeom prst="rect">
            <a:avLst/>
          </a:prstGeom>
          <a:noFill/>
        </p:spPr>
        <p:txBody>
          <a:bodyPr wrap="square" rtlCol="0">
            <a:spAutoFit/>
          </a:bodyPr>
          <a:lstStyle/>
          <a:p>
            <a:r>
              <a:rPr lang="de-DE" dirty="0" smtClean="0">
                <a:latin typeface="Arial" pitchFamily="34" charset="0"/>
                <a:cs typeface="Arial" pitchFamily="34" charset="0"/>
              </a:rPr>
              <a:t>Für den Schul-</a:t>
            </a:r>
          </a:p>
          <a:p>
            <a:r>
              <a:rPr lang="de-DE" dirty="0" smtClean="0">
                <a:latin typeface="Arial" pitchFamily="34" charset="0"/>
                <a:cs typeface="Arial" pitchFamily="34" charset="0"/>
              </a:rPr>
              <a:t>kinderempfang</a:t>
            </a:r>
          </a:p>
          <a:p>
            <a:r>
              <a:rPr lang="de-DE" dirty="0" smtClean="0">
                <a:latin typeface="Arial" pitchFamily="34" charset="0"/>
                <a:cs typeface="Arial" pitchFamily="34" charset="0"/>
              </a:rPr>
              <a:t>malten die Riesen</a:t>
            </a:r>
          </a:p>
          <a:p>
            <a:r>
              <a:rPr lang="de-DE" dirty="0" smtClean="0">
                <a:latin typeface="Arial" pitchFamily="34" charset="0"/>
                <a:cs typeface="Arial" pitchFamily="34" charset="0"/>
              </a:rPr>
              <a:t>in dieser Woche </a:t>
            </a:r>
          </a:p>
          <a:p>
            <a:r>
              <a:rPr lang="de-DE" dirty="0" smtClean="0">
                <a:latin typeface="Arial" pitchFamily="34" charset="0"/>
                <a:cs typeface="Arial" pitchFamily="34" charset="0"/>
              </a:rPr>
              <a:t>noch große Plakate mit einem</a:t>
            </a:r>
          </a:p>
          <a:p>
            <a:r>
              <a:rPr lang="de-DE" dirty="0" smtClean="0">
                <a:latin typeface="Arial" pitchFamily="34" charset="0"/>
                <a:cs typeface="Arial" pitchFamily="34" charset="0"/>
              </a:rPr>
              <a:t>besonderen </a:t>
            </a:r>
            <a:r>
              <a:rPr lang="de-DE" dirty="0" err="1" smtClean="0">
                <a:latin typeface="Arial" pitchFamily="34" charset="0"/>
                <a:cs typeface="Arial" pitchFamily="34" charset="0"/>
              </a:rPr>
              <a:t>Wun-sch</a:t>
            </a:r>
            <a:r>
              <a:rPr lang="de-DE" dirty="0" smtClean="0">
                <a:latin typeface="Arial" pitchFamily="34" charset="0"/>
                <a:cs typeface="Arial" pitchFamily="34" charset="0"/>
              </a:rPr>
              <a:t> zum Schul-</a:t>
            </a:r>
            <a:r>
              <a:rPr lang="de-DE" dirty="0" err="1" smtClean="0">
                <a:latin typeface="Arial" pitchFamily="34" charset="0"/>
                <a:cs typeface="Arial" pitchFamily="34" charset="0"/>
              </a:rPr>
              <a:t>anfang</a:t>
            </a:r>
            <a:r>
              <a:rPr lang="de-DE" dirty="0" smtClean="0">
                <a:latin typeface="Arial" pitchFamily="34" charset="0"/>
                <a:cs typeface="Arial" pitchFamily="34" charset="0"/>
              </a:rPr>
              <a:t>. Die</a:t>
            </a:r>
          </a:p>
          <a:p>
            <a:r>
              <a:rPr lang="de-DE" dirty="0" smtClean="0">
                <a:latin typeface="Arial" pitchFamily="34" charset="0"/>
                <a:cs typeface="Arial" pitchFamily="34" charset="0"/>
              </a:rPr>
              <a:t>einzelnen Wörter</a:t>
            </a:r>
          </a:p>
          <a:p>
            <a:r>
              <a:rPr lang="de-DE" dirty="0" smtClean="0">
                <a:latin typeface="Arial" pitchFamily="34" charset="0"/>
                <a:cs typeface="Arial" pitchFamily="34" charset="0"/>
              </a:rPr>
              <a:t>wurden dann mit</a:t>
            </a:r>
          </a:p>
          <a:p>
            <a:r>
              <a:rPr lang="de-DE" dirty="0" smtClean="0">
                <a:latin typeface="Arial" pitchFamily="34" charset="0"/>
                <a:cs typeface="Arial" pitchFamily="34" charset="0"/>
              </a:rPr>
              <a:t>bunten </a:t>
            </a:r>
            <a:r>
              <a:rPr lang="de-DE" dirty="0" err="1" smtClean="0">
                <a:latin typeface="Arial" pitchFamily="34" charset="0"/>
                <a:cs typeface="Arial" pitchFamily="34" charset="0"/>
              </a:rPr>
              <a:t>Handab</a:t>
            </a:r>
            <a:r>
              <a:rPr lang="de-DE" dirty="0" smtClean="0">
                <a:latin typeface="Arial" pitchFamily="34" charset="0"/>
                <a:cs typeface="Arial" pitchFamily="34" charset="0"/>
              </a:rPr>
              <a:t>-drücken verziert,</a:t>
            </a:r>
          </a:p>
          <a:p>
            <a:r>
              <a:rPr lang="de-DE" dirty="0" smtClean="0">
                <a:latin typeface="Arial" pitchFamily="34" charset="0"/>
                <a:cs typeface="Arial" pitchFamily="34" charset="0"/>
              </a:rPr>
              <a:t>was den Kindern </a:t>
            </a:r>
          </a:p>
          <a:p>
            <a:r>
              <a:rPr lang="de-DE" dirty="0" smtClean="0">
                <a:latin typeface="Arial" pitchFamily="34" charset="0"/>
                <a:cs typeface="Arial" pitchFamily="34" charset="0"/>
              </a:rPr>
              <a:t>besonderen Spaß</a:t>
            </a:r>
          </a:p>
          <a:p>
            <a:r>
              <a:rPr lang="de-DE" dirty="0" smtClean="0">
                <a:latin typeface="Arial" pitchFamily="34" charset="0"/>
                <a:cs typeface="Arial" pitchFamily="34" charset="0"/>
              </a:rPr>
              <a:t>bereitet.</a:t>
            </a:r>
          </a:p>
          <a:p>
            <a:endParaRPr lang="de-DE" dirty="0">
              <a:latin typeface="Arial" pitchFamily="34" charset="0"/>
              <a:cs typeface="Arial" pitchFamily="34" charset="0"/>
            </a:endParaRPr>
          </a:p>
        </p:txBody>
      </p:sp>
      <p:sp>
        <p:nvSpPr>
          <p:cNvPr id="8" name="Textfeld 7"/>
          <p:cNvSpPr txBox="1"/>
          <p:nvPr/>
        </p:nvSpPr>
        <p:spPr>
          <a:xfrm>
            <a:off x="107504" y="5589240"/>
            <a:ext cx="9621163" cy="1200329"/>
          </a:xfrm>
          <a:prstGeom prst="rect">
            <a:avLst/>
          </a:prstGeom>
          <a:noFill/>
        </p:spPr>
        <p:txBody>
          <a:bodyPr wrap="square" rtlCol="0">
            <a:spAutoFit/>
          </a:bodyPr>
          <a:lstStyle/>
          <a:p>
            <a:r>
              <a:rPr lang="de-DE" b="1" dirty="0" smtClean="0">
                <a:latin typeface="Arial" pitchFamily="34" charset="0"/>
                <a:cs typeface="Arial" pitchFamily="34" charset="0"/>
              </a:rPr>
              <a:t>Beim künstlerischen Gestalten als Gemeinschaftsprozess mit anderen können</a:t>
            </a:r>
          </a:p>
          <a:p>
            <a:r>
              <a:rPr lang="de-DE" b="1" dirty="0" smtClean="0">
                <a:latin typeface="Arial" pitchFamily="34" charset="0"/>
                <a:cs typeface="Arial" pitchFamily="34" charset="0"/>
              </a:rPr>
              <a:t>Kinder sich begeistern für die eigenen Fähig- und Fertigkeiten, staunen über</a:t>
            </a:r>
          </a:p>
          <a:p>
            <a:r>
              <a:rPr lang="de-DE" b="1" dirty="0" smtClean="0">
                <a:latin typeface="Arial" pitchFamily="34" charset="0"/>
                <a:cs typeface="Arial" pitchFamily="34" charset="0"/>
              </a:rPr>
              <a:t>die Ideen der anderen, sich von diesen befruchten lassen und sie </a:t>
            </a:r>
            <a:r>
              <a:rPr lang="de-DE" b="1" dirty="0" err="1" smtClean="0">
                <a:latin typeface="Arial" pitchFamily="34" charset="0"/>
                <a:cs typeface="Arial" pitchFamily="34" charset="0"/>
              </a:rPr>
              <a:t>weiterent</a:t>
            </a:r>
            <a:r>
              <a:rPr lang="de-DE" b="1" dirty="0" smtClean="0">
                <a:latin typeface="Arial" pitchFamily="34" charset="0"/>
                <a:cs typeface="Arial" pitchFamily="34" charset="0"/>
              </a:rPr>
              <a:t>-</a:t>
            </a:r>
          </a:p>
          <a:p>
            <a:r>
              <a:rPr lang="de-DE" b="1" dirty="0" smtClean="0">
                <a:latin typeface="Arial" pitchFamily="34" charset="0"/>
                <a:cs typeface="Arial" pitchFamily="34" charset="0"/>
              </a:rPr>
              <a:t>wickeln.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IMG_1075 (2).jpg"/>
          <p:cNvPicPr>
            <a:picLocks noChangeAspect="1"/>
          </p:cNvPicPr>
          <p:nvPr/>
        </p:nvPicPr>
        <p:blipFill>
          <a:blip r:embed="rId2" cstate="print"/>
          <a:stretch>
            <a:fillRect/>
          </a:stretch>
        </p:blipFill>
        <p:spPr>
          <a:xfrm>
            <a:off x="395536" y="404665"/>
            <a:ext cx="2484276" cy="3312368"/>
          </a:xfrm>
          <a:prstGeom prst="rect">
            <a:avLst/>
          </a:prstGeom>
        </p:spPr>
      </p:pic>
      <p:sp>
        <p:nvSpPr>
          <p:cNvPr id="3" name="Stern mit 5 Zacken 2"/>
          <p:cNvSpPr/>
          <p:nvPr/>
        </p:nvSpPr>
        <p:spPr>
          <a:xfrm>
            <a:off x="1763688" y="1268760"/>
            <a:ext cx="360040" cy="43204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Stern mit 5 Zacken 3"/>
          <p:cNvSpPr/>
          <p:nvPr/>
        </p:nvSpPr>
        <p:spPr>
          <a:xfrm>
            <a:off x="2267744" y="836712"/>
            <a:ext cx="360040" cy="43204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descr="IMG_1089 (2).jpg"/>
          <p:cNvPicPr>
            <a:picLocks noChangeAspect="1"/>
          </p:cNvPicPr>
          <p:nvPr/>
        </p:nvPicPr>
        <p:blipFill>
          <a:blip r:embed="rId3" cstate="print"/>
          <a:stretch>
            <a:fillRect/>
          </a:stretch>
        </p:blipFill>
        <p:spPr>
          <a:xfrm>
            <a:off x="6732240" y="4221088"/>
            <a:ext cx="1779662" cy="2372882"/>
          </a:xfrm>
          <a:prstGeom prst="rect">
            <a:avLst/>
          </a:prstGeom>
        </p:spPr>
      </p:pic>
      <p:sp>
        <p:nvSpPr>
          <p:cNvPr id="8" name="Textfeld 7"/>
          <p:cNvSpPr txBox="1"/>
          <p:nvPr/>
        </p:nvSpPr>
        <p:spPr>
          <a:xfrm>
            <a:off x="251520" y="3861048"/>
            <a:ext cx="5989012" cy="2862322"/>
          </a:xfrm>
          <a:prstGeom prst="rect">
            <a:avLst/>
          </a:prstGeom>
          <a:noFill/>
        </p:spPr>
        <p:txBody>
          <a:bodyPr wrap="square" rtlCol="0">
            <a:spAutoFit/>
          </a:bodyPr>
          <a:lstStyle/>
          <a:p>
            <a:r>
              <a:rPr lang="de-DE" dirty="0" smtClean="0">
                <a:latin typeface="Arial" pitchFamily="34" charset="0"/>
                <a:cs typeface="Arial" pitchFamily="34" charset="0"/>
              </a:rPr>
              <a:t>Für die Schulkinder, die nicht bei uns in </a:t>
            </a:r>
            <a:r>
              <a:rPr lang="de-DE" dirty="0" err="1" smtClean="0">
                <a:latin typeface="Arial" pitchFamily="34" charset="0"/>
                <a:cs typeface="Arial" pitchFamily="34" charset="0"/>
              </a:rPr>
              <a:t>Gailbach</a:t>
            </a:r>
            <a:r>
              <a:rPr lang="de-DE" dirty="0" smtClean="0">
                <a:latin typeface="Arial" pitchFamily="34" charset="0"/>
                <a:cs typeface="Arial" pitchFamily="34" charset="0"/>
              </a:rPr>
              <a:t> ein-</a:t>
            </a:r>
          </a:p>
          <a:p>
            <a:r>
              <a:rPr lang="de-DE" dirty="0" smtClean="0">
                <a:latin typeface="Arial" pitchFamily="34" charset="0"/>
                <a:cs typeface="Arial" pitchFamily="34" charset="0"/>
              </a:rPr>
              <a:t>geschult wurden, hatten die Riesen Briefe mit dem</a:t>
            </a:r>
          </a:p>
          <a:p>
            <a:r>
              <a:rPr lang="de-DE" dirty="0" smtClean="0">
                <a:latin typeface="Arial" pitchFamily="34" charset="0"/>
                <a:cs typeface="Arial" pitchFamily="34" charset="0"/>
              </a:rPr>
              <a:t>Geschenk vorbereitet. Diese mussten noch zum Post-</a:t>
            </a:r>
          </a:p>
          <a:p>
            <a:r>
              <a:rPr lang="de-DE" dirty="0" err="1" smtClean="0">
                <a:latin typeface="Arial" pitchFamily="34" charset="0"/>
                <a:cs typeface="Arial" pitchFamily="34" charset="0"/>
              </a:rPr>
              <a:t>kasten</a:t>
            </a:r>
            <a:r>
              <a:rPr lang="de-DE" dirty="0" smtClean="0">
                <a:latin typeface="Arial" pitchFamily="34" charset="0"/>
                <a:cs typeface="Arial" pitchFamily="34" charset="0"/>
              </a:rPr>
              <a:t> gebracht werden, damit sie auch rechtzeitig zum</a:t>
            </a:r>
          </a:p>
          <a:p>
            <a:r>
              <a:rPr lang="de-DE" dirty="0" smtClean="0">
                <a:latin typeface="Arial" pitchFamily="34" charset="0"/>
                <a:cs typeface="Arial" pitchFamily="34" charset="0"/>
              </a:rPr>
              <a:t>ersten Schultag bei den betreffenden Kindern ankamen.</a:t>
            </a:r>
          </a:p>
          <a:p>
            <a:endParaRPr lang="de-DE" dirty="0" smtClean="0">
              <a:latin typeface="Arial" pitchFamily="34" charset="0"/>
              <a:cs typeface="Arial" pitchFamily="34" charset="0"/>
            </a:endParaRPr>
          </a:p>
          <a:p>
            <a:r>
              <a:rPr lang="de-DE" b="1" dirty="0" smtClean="0">
                <a:latin typeface="Arial" pitchFamily="34" charset="0"/>
                <a:cs typeface="Arial" pitchFamily="34" charset="0"/>
              </a:rPr>
              <a:t>So ein erster kleiner Ausflug zum Briefkasten bietet die Gelegenheit Grundkenntnisse über das sichere Verhalten im Straßenverkehr einzuüben und zu </a:t>
            </a:r>
            <a:r>
              <a:rPr lang="de-DE" b="1" dirty="0" err="1" smtClean="0">
                <a:latin typeface="Arial" pitchFamily="34" charset="0"/>
                <a:cs typeface="Arial" pitchFamily="34" charset="0"/>
              </a:rPr>
              <a:t>ent</a:t>
            </a:r>
            <a:r>
              <a:rPr lang="de-DE" b="1" dirty="0" smtClean="0">
                <a:latin typeface="Arial" pitchFamily="34" charset="0"/>
                <a:cs typeface="Arial" pitchFamily="34" charset="0"/>
              </a:rPr>
              <a:t>-</a:t>
            </a:r>
          </a:p>
          <a:p>
            <a:r>
              <a:rPr lang="de-DE" b="1" dirty="0" smtClean="0">
                <a:latin typeface="Arial" pitchFamily="34" charset="0"/>
                <a:cs typeface="Arial" pitchFamily="34" charset="0"/>
              </a:rPr>
              <a:t>wickeln.</a:t>
            </a:r>
            <a:endParaRPr lang="de-DE" b="1" dirty="0">
              <a:latin typeface="Arial" pitchFamily="34" charset="0"/>
              <a:cs typeface="Arial" pitchFamily="34" charset="0"/>
            </a:endParaRPr>
          </a:p>
        </p:txBody>
      </p:sp>
      <p:pic>
        <p:nvPicPr>
          <p:cNvPr id="9" name="Grafik 8" descr="IMG_1078 (2).jpg"/>
          <p:cNvPicPr>
            <a:picLocks noChangeAspect="1"/>
          </p:cNvPicPr>
          <p:nvPr/>
        </p:nvPicPr>
        <p:blipFill>
          <a:blip r:embed="rId4" cstate="print"/>
          <a:stretch>
            <a:fillRect/>
          </a:stretch>
        </p:blipFill>
        <p:spPr>
          <a:xfrm>
            <a:off x="3275856" y="332656"/>
            <a:ext cx="2484276" cy="3312368"/>
          </a:xfrm>
          <a:prstGeom prst="rect">
            <a:avLst/>
          </a:prstGeom>
        </p:spPr>
      </p:pic>
      <p:pic>
        <p:nvPicPr>
          <p:cNvPr id="10" name="Grafik 9" descr="IMG_1085 (2).jpg"/>
          <p:cNvPicPr>
            <a:picLocks noChangeAspect="1"/>
          </p:cNvPicPr>
          <p:nvPr/>
        </p:nvPicPr>
        <p:blipFill>
          <a:blip r:embed="rId5" cstate="print"/>
          <a:srcRect l="22222"/>
          <a:stretch>
            <a:fillRect/>
          </a:stretch>
        </p:blipFill>
        <p:spPr>
          <a:xfrm>
            <a:off x="6228184" y="116632"/>
            <a:ext cx="2232248" cy="382671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349</Words>
  <Application>Microsoft Office PowerPoint</Application>
  <PresentationFormat>Bildschirmpräsentation (4:3)</PresentationFormat>
  <Paragraphs>39</Paragraphs>
  <Slides>4</Slides>
  <Notes>0</Notes>
  <HiddenSlides>0</HiddenSlides>
  <MMClips>0</MMClips>
  <ScaleCrop>false</ScaleCrop>
  <HeadingPairs>
    <vt:vector size="4" baseType="variant">
      <vt:variant>
        <vt:lpstr>Design</vt:lpstr>
      </vt:variant>
      <vt:variant>
        <vt:i4>1</vt:i4>
      </vt:variant>
      <vt:variant>
        <vt:lpstr>Folientitel</vt:lpstr>
      </vt:variant>
      <vt:variant>
        <vt:i4>4</vt:i4>
      </vt:variant>
    </vt:vector>
  </HeadingPairs>
  <TitlesOfParts>
    <vt:vector size="5" baseType="lpstr">
      <vt:lpstr>Larissa-Design</vt:lpstr>
      <vt:lpstr>„Die Riesen sind schon fleißig!“ Wochenrückblick vom 02.09. bis 07.09.24</vt:lpstr>
      <vt:lpstr>Folie 2</vt:lpstr>
      <vt:lpstr>Folie 3</vt:lpstr>
      <vt:lpstr>Folie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Riesen sind schon fleißig!“ Wochenrückblick vom 02.09. bis 07.09.24</dc:title>
  <dc:creator>Leit</dc:creator>
  <cp:lastModifiedBy>Leit</cp:lastModifiedBy>
  <cp:revision>5</cp:revision>
  <dcterms:created xsi:type="dcterms:W3CDTF">2024-09-09T05:28:26Z</dcterms:created>
  <dcterms:modified xsi:type="dcterms:W3CDTF">2024-09-11T06:45:27Z</dcterms:modified>
</cp:coreProperties>
</file>