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88C0C31-B34E-49BE-92D3-DA064CF46FF7}" type="datetimeFigureOut">
              <a:rPr lang="de-DE" smtClean="0"/>
              <a:t>17.06.2024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568B093-A3D5-425C-AD33-DF5C731EFB32}"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88C0C31-B34E-49BE-92D3-DA064CF46FF7}" type="datetimeFigureOut">
              <a:rPr lang="de-DE" smtClean="0"/>
              <a:t>17.06.2024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568B093-A3D5-425C-AD33-DF5C731EFB32}"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88C0C31-B34E-49BE-92D3-DA064CF46FF7}" type="datetimeFigureOut">
              <a:rPr lang="de-DE" smtClean="0"/>
              <a:t>17.06.2024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568B093-A3D5-425C-AD33-DF5C731EFB32}"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88C0C31-B34E-49BE-92D3-DA064CF46FF7}" type="datetimeFigureOut">
              <a:rPr lang="de-DE" smtClean="0"/>
              <a:t>17.06.2024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568B093-A3D5-425C-AD33-DF5C731EFB32}" type="slidenum">
              <a:rPr lang="de-DE" smtClean="0"/>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A88C0C31-B34E-49BE-92D3-DA064CF46FF7}" type="datetimeFigureOut">
              <a:rPr lang="de-DE" smtClean="0"/>
              <a:t>17.06.2024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568B093-A3D5-425C-AD33-DF5C731EFB32}" type="slidenum">
              <a:rPr lang="de-DE" smtClean="0"/>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88C0C31-B34E-49BE-92D3-DA064CF46FF7}" type="datetimeFigureOut">
              <a:rPr lang="de-DE" smtClean="0"/>
              <a:t>17.06.2024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568B093-A3D5-425C-AD33-DF5C731EFB32}" type="slidenum">
              <a:rPr lang="de-DE" smtClean="0"/>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88C0C31-B34E-49BE-92D3-DA064CF46FF7}" type="datetimeFigureOut">
              <a:rPr lang="de-DE" smtClean="0"/>
              <a:t>17.06.2024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568B093-A3D5-425C-AD33-DF5C731EFB32}"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88C0C31-B34E-49BE-92D3-DA064CF46FF7}" type="datetimeFigureOut">
              <a:rPr lang="de-DE" smtClean="0"/>
              <a:t>17.06.2024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568B093-A3D5-425C-AD33-DF5C731EFB32}"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88C0C31-B34E-49BE-92D3-DA064CF46FF7}" type="datetimeFigureOut">
              <a:rPr lang="de-DE" smtClean="0"/>
              <a:t>17.06.2024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568B093-A3D5-425C-AD33-DF5C731EFB32}"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88C0C31-B34E-49BE-92D3-DA064CF46FF7}" type="datetimeFigureOut">
              <a:rPr lang="de-DE" smtClean="0"/>
              <a:t>17.06.2024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568B093-A3D5-425C-AD33-DF5C731EFB32}" type="slidenum">
              <a:rPr lang="de-DE" smtClean="0"/>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A88C0C31-B34E-49BE-92D3-DA064CF46FF7}" type="datetimeFigureOut">
              <a:rPr lang="de-DE" smtClean="0"/>
              <a:t>17.06.2024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568B093-A3D5-425C-AD33-DF5C731EFB32}"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C0C31-B34E-49BE-92D3-DA064CF46FF7}" type="datetimeFigureOut">
              <a:rPr lang="de-DE" smtClean="0"/>
              <a:t>17.06.2024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8B093-A3D5-425C-AD33-DF5C731EFB32}"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fontScale="90000"/>
          </a:bodyPr>
          <a:lstStyle/>
          <a:p>
            <a:r>
              <a:rPr lang="de-DE" b="1" dirty="0" smtClean="0"/>
              <a:t>Noch ein Märchen!</a:t>
            </a:r>
            <a:br>
              <a:rPr lang="de-DE" b="1" dirty="0" smtClean="0"/>
            </a:br>
            <a:r>
              <a:rPr lang="de-DE" sz="2700" b="1" dirty="0" smtClean="0"/>
              <a:t>Wochenrückblick vom 10.06. bis 14.06.24</a:t>
            </a:r>
            <a:endParaRPr lang="de-DE" sz="2700" b="1" dirty="0"/>
          </a:p>
        </p:txBody>
      </p:sp>
      <p:pic>
        <p:nvPicPr>
          <p:cNvPr id="5" name="Grafik 4" descr="IMG_9790.jpg"/>
          <p:cNvPicPr>
            <a:picLocks noChangeAspect="1"/>
          </p:cNvPicPr>
          <p:nvPr/>
        </p:nvPicPr>
        <p:blipFill>
          <a:blip r:embed="rId2" cstate="print"/>
          <a:stretch>
            <a:fillRect/>
          </a:stretch>
        </p:blipFill>
        <p:spPr>
          <a:xfrm>
            <a:off x="467543" y="1412776"/>
            <a:ext cx="2400267" cy="1800200"/>
          </a:xfrm>
          <a:prstGeom prst="rect">
            <a:avLst/>
          </a:prstGeom>
        </p:spPr>
      </p:pic>
      <p:pic>
        <p:nvPicPr>
          <p:cNvPr id="6" name="Grafik 5" descr="IMG_9799.jpg"/>
          <p:cNvPicPr>
            <a:picLocks noChangeAspect="1"/>
          </p:cNvPicPr>
          <p:nvPr/>
        </p:nvPicPr>
        <p:blipFill>
          <a:blip r:embed="rId3" cstate="print"/>
          <a:stretch>
            <a:fillRect/>
          </a:stretch>
        </p:blipFill>
        <p:spPr>
          <a:xfrm>
            <a:off x="3347864" y="1412776"/>
            <a:ext cx="2520280" cy="1890210"/>
          </a:xfrm>
          <a:prstGeom prst="rect">
            <a:avLst/>
          </a:prstGeom>
        </p:spPr>
      </p:pic>
      <p:pic>
        <p:nvPicPr>
          <p:cNvPr id="7" name="Grafik 6" descr="IMG_9800.jpg"/>
          <p:cNvPicPr>
            <a:picLocks noChangeAspect="1"/>
          </p:cNvPicPr>
          <p:nvPr/>
        </p:nvPicPr>
        <p:blipFill>
          <a:blip r:embed="rId4" cstate="print"/>
          <a:stretch>
            <a:fillRect/>
          </a:stretch>
        </p:blipFill>
        <p:spPr>
          <a:xfrm>
            <a:off x="6444208" y="1556792"/>
            <a:ext cx="2448272" cy="1836204"/>
          </a:xfrm>
          <a:prstGeom prst="rect">
            <a:avLst/>
          </a:prstGeom>
        </p:spPr>
      </p:pic>
      <p:pic>
        <p:nvPicPr>
          <p:cNvPr id="8" name="Grafik 7" descr="IMG_9806.jpg"/>
          <p:cNvPicPr>
            <a:picLocks noChangeAspect="1"/>
          </p:cNvPicPr>
          <p:nvPr/>
        </p:nvPicPr>
        <p:blipFill>
          <a:blip r:embed="rId5" cstate="print"/>
          <a:stretch>
            <a:fillRect/>
          </a:stretch>
        </p:blipFill>
        <p:spPr>
          <a:xfrm>
            <a:off x="323528" y="3356992"/>
            <a:ext cx="2160240" cy="1620180"/>
          </a:xfrm>
          <a:prstGeom prst="rect">
            <a:avLst/>
          </a:prstGeom>
        </p:spPr>
      </p:pic>
      <p:pic>
        <p:nvPicPr>
          <p:cNvPr id="9" name="Grafik 8" descr="IMG_9818.jpg"/>
          <p:cNvPicPr>
            <a:picLocks noChangeAspect="1"/>
          </p:cNvPicPr>
          <p:nvPr/>
        </p:nvPicPr>
        <p:blipFill>
          <a:blip r:embed="rId6" cstate="print"/>
          <a:stretch>
            <a:fillRect/>
          </a:stretch>
        </p:blipFill>
        <p:spPr>
          <a:xfrm>
            <a:off x="323528" y="5085184"/>
            <a:ext cx="2160240" cy="1620180"/>
          </a:xfrm>
          <a:prstGeom prst="rect">
            <a:avLst/>
          </a:prstGeom>
        </p:spPr>
      </p:pic>
      <p:sp>
        <p:nvSpPr>
          <p:cNvPr id="10" name="Textfeld 9"/>
          <p:cNvSpPr txBox="1"/>
          <p:nvPr/>
        </p:nvSpPr>
        <p:spPr>
          <a:xfrm>
            <a:off x="2627784" y="3429000"/>
            <a:ext cx="6548398" cy="3139321"/>
          </a:xfrm>
          <a:prstGeom prst="rect">
            <a:avLst/>
          </a:prstGeom>
          <a:noFill/>
        </p:spPr>
        <p:txBody>
          <a:bodyPr wrap="square" rtlCol="0">
            <a:spAutoFit/>
          </a:bodyPr>
          <a:lstStyle/>
          <a:p>
            <a:r>
              <a:rPr lang="de-DE" dirty="0" smtClean="0">
                <a:latin typeface="Arial" pitchFamily="34" charset="0"/>
                <a:cs typeface="Arial" pitchFamily="34" charset="0"/>
              </a:rPr>
              <a:t>Damit die Kugeln auch als richtige goldene Spielbälle </a:t>
            </a:r>
            <a:r>
              <a:rPr lang="de-DE" dirty="0" err="1" smtClean="0">
                <a:latin typeface="Arial" pitchFamily="34" charset="0"/>
                <a:cs typeface="Arial" pitchFamily="34" charset="0"/>
              </a:rPr>
              <a:t>be</a:t>
            </a:r>
            <a:r>
              <a:rPr lang="de-DE" dirty="0" smtClean="0">
                <a:latin typeface="Arial" pitchFamily="34" charset="0"/>
                <a:cs typeface="Arial" pitchFamily="34" charset="0"/>
              </a:rPr>
              <a:t>-</a:t>
            </a:r>
          </a:p>
          <a:p>
            <a:r>
              <a:rPr lang="de-DE" dirty="0" smtClean="0">
                <a:latin typeface="Arial" pitchFamily="34" charset="0"/>
                <a:cs typeface="Arial" pitchFamily="34" charset="0"/>
              </a:rPr>
              <a:t>nutzt werden konnten, musste noch der Luftballon, der die</a:t>
            </a:r>
          </a:p>
          <a:p>
            <a:r>
              <a:rPr lang="de-DE" dirty="0" smtClean="0">
                <a:latin typeface="Arial" pitchFamily="34" charset="0"/>
                <a:cs typeface="Arial" pitchFamily="34" charset="0"/>
              </a:rPr>
              <a:t>Form vorgab, entfernt werden. Abschließend kam eine kleine</a:t>
            </a:r>
          </a:p>
          <a:p>
            <a:r>
              <a:rPr lang="de-DE" dirty="0" smtClean="0">
                <a:latin typeface="Arial" pitchFamily="34" charset="0"/>
                <a:cs typeface="Arial" pitchFamily="34" charset="0"/>
              </a:rPr>
              <a:t>Glocke hinein und das Loch wurde mit Klebeband und Farbe</a:t>
            </a:r>
          </a:p>
          <a:p>
            <a:r>
              <a:rPr lang="de-DE" dirty="0" smtClean="0">
                <a:latin typeface="Arial" pitchFamily="34" charset="0"/>
                <a:cs typeface="Arial" pitchFamily="34" charset="0"/>
              </a:rPr>
              <a:t>wieder verschlossen! Das „königliche Spielzeug“, wie aus dem</a:t>
            </a:r>
          </a:p>
          <a:p>
            <a:r>
              <a:rPr lang="de-DE" dirty="0" smtClean="0">
                <a:latin typeface="Arial" pitchFamily="34" charset="0"/>
                <a:cs typeface="Arial" pitchFamily="34" charset="0"/>
              </a:rPr>
              <a:t>Märchen, war fertig!</a:t>
            </a:r>
          </a:p>
          <a:p>
            <a:endParaRPr lang="de-DE" dirty="0">
              <a:latin typeface="Arial" pitchFamily="34" charset="0"/>
              <a:cs typeface="Arial" pitchFamily="34" charset="0"/>
            </a:endParaRPr>
          </a:p>
          <a:p>
            <a:r>
              <a:rPr lang="de-DE" b="1" dirty="0" smtClean="0">
                <a:latin typeface="Arial" pitchFamily="34" charset="0"/>
                <a:cs typeface="Arial" pitchFamily="34" charset="0"/>
              </a:rPr>
              <a:t>Die Kinder erleben, dass sie tatsächlich in der Lage sind eine „goldene Kugel“ zu basteln. Sie erfahren sich als kompetent und selbstwirksam und bilden so ihre </a:t>
            </a:r>
            <a:r>
              <a:rPr lang="de-DE" b="1" dirty="0" err="1" smtClean="0">
                <a:latin typeface="Arial" pitchFamily="34" charset="0"/>
                <a:cs typeface="Arial" pitchFamily="34" charset="0"/>
              </a:rPr>
              <a:t>moti</a:t>
            </a:r>
            <a:r>
              <a:rPr lang="de-DE" b="1" dirty="0" smtClean="0">
                <a:latin typeface="Arial" pitchFamily="34" charset="0"/>
                <a:cs typeface="Arial" pitchFamily="34" charset="0"/>
              </a:rPr>
              <a:t>-</a:t>
            </a:r>
          </a:p>
          <a:p>
            <a:r>
              <a:rPr lang="de-DE" b="1" dirty="0" err="1" smtClean="0">
                <a:latin typeface="Arial" pitchFamily="34" charset="0"/>
                <a:cs typeface="Arial" pitchFamily="34" charset="0"/>
              </a:rPr>
              <a:t>vationalen</a:t>
            </a:r>
            <a:r>
              <a:rPr lang="de-DE" b="1" dirty="0" smtClean="0">
                <a:latin typeface="Arial" pitchFamily="34" charset="0"/>
                <a:cs typeface="Arial" pitchFamily="34" charset="0"/>
              </a:rPr>
              <a:t> Kompetenzen weiter aus.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IMG_9767.jpg"/>
          <p:cNvPicPr>
            <a:picLocks noChangeAspect="1"/>
          </p:cNvPicPr>
          <p:nvPr/>
        </p:nvPicPr>
        <p:blipFill>
          <a:blip r:embed="rId2" cstate="print"/>
          <a:stretch>
            <a:fillRect/>
          </a:stretch>
        </p:blipFill>
        <p:spPr>
          <a:xfrm>
            <a:off x="395536" y="188640"/>
            <a:ext cx="3227851" cy="2420888"/>
          </a:xfrm>
          <a:prstGeom prst="rect">
            <a:avLst/>
          </a:prstGeom>
        </p:spPr>
      </p:pic>
      <p:pic>
        <p:nvPicPr>
          <p:cNvPr id="4" name="Grafik 3" descr="IMG_9774.jpg"/>
          <p:cNvPicPr>
            <a:picLocks noChangeAspect="1"/>
          </p:cNvPicPr>
          <p:nvPr/>
        </p:nvPicPr>
        <p:blipFill>
          <a:blip r:embed="rId3" cstate="print"/>
          <a:stretch>
            <a:fillRect/>
          </a:stretch>
        </p:blipFill>
        <p:spPr>
          <a:xfrm>
            <a:off x="4812026" y="188640"/>
            <a:ext cx="3360373" cy="2520280"/>
          </a:xfrm>
          <a:prstGeom prst="rect">
            <a:avLst/>
          </a:prstGeom>
        </p:spPr>
      </p:pic>
      <p:pic>
        <p:nvPicPr>
          <p:cNvPr id="5" name="Grafik 4" descr="IMG_9776.jpg"/>
          <p:cNvPicPr>
            <a:picLocks noChangeAspect="1"/>
          </p:cNvPicPr>
          <p:nvPr/>
        </p:nvPicPr>
        <p:blipFill>
          <a:blip r:embed="rId4" cstate="print"/>
          <a:stretch>
            <a:fillRect/>
          </a:stretch>
        </p:blipFill>
        <p:spPr>
          <a:xfrm>
            <a:off x="3563888" y="4581128"/>
            <a:ext cx="2651787" cy="1988840"/>
          </a:xfrm>
          <a:prstGeom prst="rect">
            <a:avLst/>
          </a:prstGeom>
        </p:spPr>
      </p:pic>
      <p:pic>
        <p:nvPicPr>
          <p:cNvPr id="6" name="Grafik 5" descr="IMG_9787.jpg"/>
          <p:cNvPicPr>
            <a:picLocks noChangeAspect="1"/>
          </p:cNvPicPr>
          <p:nvPr/>
        </p:nvPicPr>
        <p:blipFill>
          <a:blip r:embed="rId5" cstate="print"/>
          <a:stretch>
            <a:fillRect/>
          </a:stretch>
        </p:blipFill>
        <p:spPr>
          <a:xfrm>
            <a:off x="6372200" y="4581128"/>
            <a:ext cx="2651787" cy="1988840"/>
          </a:xfrm>
          <a:prstGeom prst="rect">
            <a:avLst/>
          </a:prstGeom>
        </p:spPr>
      </p:pic>
      <p:sp>
        <p:nvSpPr>
          <p:cNvPr id="7" name="Textfeld 6"/>
          <p:cNvSpPr txBox="1"/>
          <p:nvPr/>
        </p:nvSpPr>
        <p:spPr>
          <a:xfrm>
            <a:off x="395536" y="2852936"/>
            <a:ext cx="8789650" cy="3139321"/>
          </a:xfrm>
          <a:prstGeom prst="rect">
            <a:avLst/>
          </a:prstGeom>
          <a:noFill/>
        </p:spPr>
        <p:txBody>
          <a:bodyPr wrap="none" rtlCol="0">
            <a:spAutoFit/>
          </a:bodyPr>
          <a:lstStyle/>
          <a:p>
            <a:r>
              <a:rPr lang="de-DE" dirty="0" smtClean="0">
                <a:latin typeface="Arial" pitchFamily="34" charset="0"/>
                <a:cs typeface="Arial" pitchFamily="34" charset="0"/>
              </a:rPr>
              <a:t>Ein neues Märchen wurde in dieser Woche vorgestellt – „Aschenputtel“.  Erstaun-</a:t>
            </a:r>
          </a:p>
          <a:p>
            <a:r>
              <a:rPr lang="de-DE" dirty="0" err="1" smtClean="0">
                <a:latin typeface="Arial" pitchFamily="34" charset="0"/>
                <a:cs typeface="Arial" pitchFamily="34" charset="0"/>
              </a:rPr>
              <a:t>licherweise</a:t>
            </a:r>
            <a:r>
              <a:rPr lang="de-DE" dirty="0" smtClean="0">
                <a:latin typeface="Arial" pitchFamily="34" charset="0"/>
                <a:cs typeface="Arial" pitchFamily="34" charset="0"/>
              </a:rPr>
              <a:t> war diese Geschichte tatsächlich nicht allen Kinder wirklich bekannt.</a:t>
            </a:r>
          </a:p>
          <a:p>
            <a:endParaRPr lang="de-DE" dirty="0">
              <a:latin typeface="Arial" pitchFamily="34" charset="0"/>
              <a:cs typeface="Arial" pitchFamily="34" charset="0"/>
            </a:endParaRPr>
          </a:p>
          <a:p>
            <a:r>
              <a:rPr lang="de-DE" b="1" dirty="0" smtClean="0">
                <a:latin typeface="Arial" pitchFamily="34" charset="0"/>
                <a:cs typeface="Arial" pitchFamily="34" charset="0"/>
              </a:rPr>
              <a:t>Märchenerzählungen faszinieren Kinder immer wieder. Sie fordern ein </a:t>
            </a:r>
            <a:r>
              <a:rPr lang="de-DE" b="1" dirty="0" err="1" smtClean="0">
                <a:latin typeface="Arial" pitchFamily="34" charset="0"/>
                <a:cs typeface="Arial" pitchFamily="34" charset="0"/>
              </a:rPr>
              <a:t>beson</a:t>
            </a:r>
            <a:r>
              <a:rPr lang="de-DE" b="1" dirty="0" smtClean="0">
                <a:latin typeface="Arial" pitchFamily="34" charset="0"/>
                <a:cs typeface="Arial" pitchFamily="34" charset="0"/>
              </a:rPr>
              <a:t>-</a:t>
            </a:r>
          </a:p>
          <a:p>
            <a:r>
              <a:rPr lang="de-DE" b="1" dirty="0" err="1" smtClean="0">
                <a:latin typeface="Arial" pitchFamily="34" charset="0"/>
                <a:cs typeface="Arial" pitchFamily="34" charset="0"/>
              </a:rPr>
              <a:t>deres</a:t>
            </a:r>
            <a:r>
              <a:rPr lang="de-DE" b="1" dirty="0" smtClean="0">
                <a:latin typeface="Arial" pitchFamily="34" charset="0"/>
                <a:cs typeface="Arial" pitchFamily="34" charset="0"/>
              </a:rPr>
              <a:t> Maß an Konzentrationsfähigkeit, Vorstellungs- und Durchhaltvermögen</a:t>
            </a:r>
          </a:p>
          <a:p>
            <a:r>
              <a:rPr lang="de-DE" b="1" dirty="0" smtClean="0">
                <a:latin typeface="Arial" pitchFamily="34" charset="0"/>
                <a:cs typeface="Arial" pitchFamily="34" charset="0"/>
              </a:rPr>
              <a:t>beim Zuhören. Sie sind wesentlicher Bestandteil der </a:t>
            </a:r>
            <a:r>
              <a:rPr lang="de-DE" b="1" dirty="0" err="1" smtClean="0">
                <a:latin typeface="Arial" pitchFamily="34" charset="0"/>
                <a:cs typeface="Arial" pitchFamily="34" charset="0"/>
              </a:rPr>
              <a:t>Literacy</a:t>
            </a:r>
            <a:r>
              <a:rPr lang="de-DE" b="1" dirty="0" smtClean="0">
                <a:latin typeface="Arial" pitchFamily="34" charset="0"/>
                <a:cs typeface="Arial" pitchFamily="34" charset="0"/>
              </a:rPr>
              <a:t>- Erziehung </a:t>
            </a:r>
          </a:p>
          <a:p>
            <a:r>
              <a:rPr lang="de-DE" b="1" dirty="0" smtClean="0">
                <a:latin typeface="Arial" pitchFamily="34" charset="0"/>
                <a:cs typeface="Arial" pitchFamily="34" charset="0"/>
              </a:rPr>
              <a:t>und somit wichtig</a:t>
            </a:r>
          </a:p>
          <a:p>
            <a:r>
              <a:rPr lang="de-DE" b="1" dirty="0" smtClean="0">
                <a:latin typeface="Arial" pitchFamily="34" charset="0"/>
                <a:cs typeface="Arial" pitchFamily="34" charset="0"/>
              </a:rPr>
              <a:t>für die Sprachentwicklung,</a:t>
            </a:r>
          </a:p>
          <a:p>
            <a:r>
              <a:rPr lang="de-DE" b="1" dirty="0" smtClean="0">
                <a:latin typeface="Arial" pitchFamily="34" charset="0"/>
                <a:cs typeface="Arial" pitchFamily="34" charset="0"/>
              </a:rPr>
              <a:t>spätere Lesekompetenz</a:t>
            </a:r>
          </a:p>
          <a:p>
            <a:r>
              <a:rPr lang="de-DE" b="1" dirty="0" smtClean="0">
                <a:latin typeface="Arial" pitchFamily="34" charset="0"/>
                <a:cs typeface="Arial" pitchFamily="34" charset="0"/>
              </a:rPr>
              <a:t>und Bildungschancen </a:t>
            </a:r>
          </a:p>
          <a:p>
            <a:r>
              <a:rPr lang="de-DE" b="1" dirty="0" smtClean="0">
                <a:latin typeface="Arial" pitchFamily="34" charset="0"/>
                <a:cs typeface="Arial" pitchFamily="34" charset="0"/>
              </a:rPr>
              <a:t>von Kindern.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9903.jpg"/>
          <p:cNvPicPr>
            <a:picLocks noChangeAspect="1"/>
          </p:cNvPicPr>
          <p:nvPr/>
        </p:nvPicPr>
        <p:blipFill>
          <a:blip r:embed="rId2" cstate="print"/>
          <a:stretch>
            <a:fillRect/>
          </a:stretch>
        </p:blipFill>
        <p:spPr>
          <a:xfrm>
            <a:off x="323528" y="188640"/>
            <a:ext cx="2880320" cy="2160240"/>
          </a:xfrm>
          <a:prstGeom prst="rect">
            <a:avLst/>
          </a:prstGeom>
        </p:spPr>
      </p:pic>
      <p:pic>
        <p:nvPicPr>
          <p:cNvPr id="3" name="Grafik 2" descr="IMG_9905.jpg"/>
          <p:cNvPicPr>
            <a:picLocks noChangeAspect="1"/>
          </p:cNvPicPr>
          <p:nvPr/>
        </p:nvPicPr>
        <p:blipFill>
          <a:blip r:embed="rId3" cstate="print"/>
          <a:stretch>
            <a:fillRect/>
          </a:stretch>
        </p:blipFill>
        <p:spPr>
          <a:xfrm>
            <a:off x="3419872" y="188640"/>
            <a:ext cx="2880320" cy="2160240"/>
          </a:xfrm>
          <a:prstGeom prst="rect">
            <a:avLst/>
          </a:prstGeom>
        </p:spPr>
      </p:pic>
      <p:pic>
        <p:nvPicPr>
          <p:cNvPr id="4" name="Grafik 3" descr="IMG_9911.jpg"/>
          <p:cNvPicPr>
            <a:picLocks noChangeAspect="1"/>
          </p:cNvPicPr>
          <p:nvPr/>
        </p:nvPicPr>
        <p:blipFill>
          <a:blip r:embed="rId4" cstate="print"/>
          <a:stretch>
            <a:fillRect/>
          </a:stretch>
        </p:blipFill>
        <p:spPr>
          <a:xfrm>
            <a:off x="179512" y="2420888"/>
            <a:ext cx="3024336" cy="2268252"/>
          </a:xfrm>
          <a:prstGeom prst="rect">
            <a:avLst/>
          </a:prstGeom>
        </p:spPr>
      </p:pic>
      <p:pic>
        <p:nvPicPr>
          <p:cNvPr id="5" name="Grafik 4" descr="IMG_9913.jpg"/>
          <p:cNvPicPr>
            <a:picLocks noChangeAspect="1"/>
          </p:cNvPicPr>
          <p:nvPr/>
        </p:nvPicPr>
        <p:blipFill>
          <a:blip r:embed="rId5" cstate="print"/>
          <a:stretch>
            <a:fillRect/>
          </a:stretch>
        </p:blipFill>
        <p:spPr>
          <a:xfrm>
            <a:off x="3347864" y="2420888"/>
            <a:ext cx="2976331" cy="2232248"/>
          </a:xfrm>
          <a:prstGeom prst="rect">
            <a:avLst/>
          </a:prstGeom>
        </p:spPr>
      </p:pic>
      <p:sp>
        <p:nvSpPr>
          <p:cNvPr id="6" name="Textfeld 5"/>
          <p:cNvSpPr txBox="1"/>
          <p:nvPr/>
        </p:nvSpPr>
        <p:spPr>
          <a:xfrm>
            <a:off x="179512" y="5085184"/>
            <a:ext cx="8925778" cy="1477328"/>
          </a:xfrm>
          <a:prstGeom prst="rect">
            <a:avLst/>
          </a:prstGeom>
          <a:noFill/>
        </p:spPr>
        <p:txBody>
          <a:bodyPr wrap="square" rtlCol="0">
            <a:spAutoFit/>
          </a:bodyPr>
          <a:lstStyle/>
          <a:p>
            <a:r>
              <a:rPr lang="de-DE" dirty="0" smtClean="0">
                <a:latin typeface="Arial" pitchFamily="34" charset="0"/>
                <a:cs typeface="Arial" pitchFamily="34" charset="0"/>
              </a:rPr>
              <a:t>Zum Märchen Aschenputtel gibt es auch ein Singspiel, welches die Riesen in dieser  </a:t>
            </a:r>
          </a:p>
          <a:p>
            <a:r>
              <a:rPr lang="de-DE" dirty="0" smtClean="0">
                <a:latin typeface="Arial" pitchFamily="34" charset="0"/>
                <a:cs typeface="Arial" pitchFamily="34" charset="0"/>
              </a:rPr>
              <a:t>Woche kennenlernten. Mit großer Begeisterung wurde das Singspiel mehrfach </a:t>
            </a:r>
            <a:r>
              <a:rPr lang="de-DE" dirty="0" err="1" smtClean="0">
                <a:latin typeface="Arial" pitchFamily="34" charset="0"/>
                <a:cs typeface="Arial" pitchFamily="34" charset="0"/>
              </a:rPr>
              <a:t>ge</a:t>
            </a:r>
            <a:r>
              <a:rPr lang="de-DE" dirty="0" smtClean="0">
                <a:latin typeface="Arial" pitchFamily="34" charset="0"/>
                <a:cs typeface="Arial" pitchFamily="34" charset="0"/>
              </a:rPr>
              <a:t>-</a:t>
            </a:r>
          </a:p>
          <a:p>
            <a:r>
              <a:rPr lang="de-DE" dirty="0" smtClean="0">
                <a:latin typeface="Arial" pitchFamily="34" charset="0"/>
                <a:cs typeface="Arial" pitchFamily="34" charset="0"/>
              </a:rPr>
              <a:t>spielt – nur mit dem Singen klappte es auch nach einigen Durchgängen noch nicht </a:t>
            </a:r>
          </a:p>
          <a:p>
            <a:r>
              <a:rPr lang="de-DE" dirty="0" smtClean="0">
                <a:latin typeface="Arial" pitchFamily="34" charset="0"/>
                <a:cs typeface="Arial" pitchFamily="34" charset="0"/>
              </a:rPr>
              <a:t>so richtig – das muss noch weiter geübt werden!</a:t>
            </a:r>
          </a:p>
          <a:p>
            <a:endParaRPr lang="de-DE" dirty="0">
              <a:latin typeface="Arial" pitchFamily="34" charset="0"/>
              <a:cs typeface="Arial" pitchFamily="34" charset="0"/>
            </a:endParaRPr>
          </a:p>
        </p:txBody>
      </p:sp>
      <p:sp>
        <p:nvSpPr>
          <p:cNvPr id="7" name="Textfeld 6"/>
          <p:cNvSpPr txBox="1"/>
          <p:nvPr/>
        </p:nvSpPr>
        <p:spPr>
          <a:xfrm>
            <a:off x="6372200" y="260648"/>
            <a:ext cx="2664296" cy="4801314"/>
          </a:xfrm>
          <a:prstGeom prst="rect">
            <a:avLst/>
          </a:prstGeom>
          <a:noFill/>
        </p:spPr>
        <p:txBody>
          <a:bodyPr wrap="square" rtlCol="0">
            <a:spAutoFit/>
          </a:bodyPr>
          <a:lstStyle/>
          <a:p>
            <a:r>
              <a:rPr lang="de-DE" b="1" dirty="0" err="1" smtClean="0">
                <a:latin typeface="Arial" pitchFamily="34" charset="0"/>
                <a:cs typeface="Arial" pitchFamily="34" charset="0"/>
              </a:rPr>
              <a:t>Gemeinsams</a:t>
            </a:r>
            <a:r>
              <a:rPr lang="de-DE" b="1" dirty="0" smtClean="0">
                <a:latin typeface="Arial" pitchFamily="34" charset="0"/>
                <a:cs typeface="Arial" pitchFamily="34" charset="0"/>
              </a:rPr>
              <a:t> Singen</a:t>
            </a:r>
          </a:p>
          <a:p>
            <a:r>
              <a:rPr lang="de-DE" b="1" dirty="0" smtClean="0">
                <a:latin typeface="Arial" pitchFamily="34" charset="0"/>
                <a:cs typeface="Arial" pitchFamily="34" charset="0"/>
              </a:rPr>
              <a:t>und Spielen stärken die Kontakt- u.  Team-</a:t>
            </a:r>
            <a:r>
              <a:rPr lang="de-DE" b="1" dirty="0" err="1" smtClean="0">
                <a:latin typeface="Arial" pitchFamily="34" charset="0"/>
                <a:cs typeface="Arial" pitchFamily="34" charset="0"/>
              </a:rPr>
              <a:t>fähigkeit</a:t>
            </a:r>
            <a:r>
              <a:rPr lang="de-DE" b="1" dirty="0" smtClean="0">
                <a:latin typeface="Arial" pitchFamily="34" charset="0"/>
                <a:cs typeface="Arial" pitchFamily="34" charset="0"/>
              </a:rPr>
              <a:t> und die Bereitschaft soziale Mitverantwortung zu übernehmen. Einander</a:t>
            </a:r>
          </a:p>
          <a:p>
            <a:r>
              <a:rPr lang="de-DE" b="1" dirty="0" smtClean="0">
                <a:latin typeface="Arial" pitchFamily="34" charset="0"/>
                <a:cs typeface="Arial" pitchFamily="34" charset="0"/>
              </a:rPr>
              <a:t>zuhören, aufeinander</a:t>
            </a:r>
          </a:p>
          <a:p>
            <a:r>
              <a:rPr lang="de-DE" b="1" dirty="0" smtClean="0">
                <a:latin typeface="Arial" pitchFamily="34" charset="0"/>
                <a:cs typeface="Arial" pitchFamily="34" charset="0"/>
              </a:rPr>
              <a:t>reagieren, Erfahr-</a:t>
            </a:r>
            <a:r>
              <a:rPr lang="de-DE" b="1" dirty="0" err="1" smtClean="0">
                <a:latin typeface="Arial" pitchFamily="34" charset="0"/>
                <a:cs typeface="Arial" pitchFamily="34" charset="0"/>
              </a:rPr>
              <a:t>ungen</a:t>
            </a:r>
            <a:r>
              <a:rPr lang="de-DE" b="1" dirty="0">
                <a:latin typeface="Arial" pitchFamily="34" charset="0"/>
                <a:cs typeface="Arial" pitchFamily="34" charset="0"/>
              </a:rPr>
              <a:t> </a:t>
            </a:r>
            <a:r>
              <a:rPr lang="de-DE" b="1" dirty="0" smtClean="0">
                <a:latin typeface="Arial" pitchFamily="34" charset="0"/>
                <a:cs typeface="Arial" pitchFamily="34" charset="0"/>
              </a:rPr>
              <a:t>teilen, Regeln oder gemeinsame Vereinbarungen einhalten – all dies er-</a:t>
            </a:r>
          </a:p>
          <a:p>
            <a:r>
              <a:rPr lang="de-DE" b="1" dirty="0" smtClean="0">
                <a:latin typeface="Arial" pitchFamily="34" charset="0"/>
                <a:cs typeface="Arial" pitchFamily="34" charset="0"/>
              </a:rPr>
              <a:t>fordert ein hohes Maß an sozialem Handeln und gegenseitigem Verstehen.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9866.jpg"/>
          <p:cNvPicPr>
            <a:picLocks noChangeAspect="1"/>
          </p:cNvPicPr>
          <p:nvPr/>
        </p:nvPicPr>
        <p:blipFill>
          <a:blip r:embed="rId2" cstate="print"/>
          <a:stretch>
            <a:fillRect/>
          </a:stretch>
        </p:blipFill>
        <p:spPr>
          <a:xfrm>
            <a:off x="179513" y="188640"/>
            <a:ext cx="2880320" cy="2160240"/>
          </a:xfrm>
          <a:prstGeom prst="rect">
            <a:avLst/>
          </a:prstGeom>
        </p:spPr>
      </p:pic>
      <p:pic>
        <p:nvPicPr>
          <p:cNvPr id="3" name="Grafik 2" descr="IMG_9877.jpg"/>
          <p:cNvPicPr>
            <a:picLocks noChangeAspect="1"/>
          </p:cNvPicPr>
          <p:nvPr/>
        </p:nvPicPr>
        <p:blipFill>
          <a:blip r:embed="rId3" cstate="print"/>
          <a:stretch>
            <a:fillRect/>
          </a:stretch>
        </p:blipFill>
        <p:spPr>
          <a:xfrm>
            <a:off x="3203848" y="188640"/>
            <a:ext cx="2880320" cy="2160240"/>
          </a:xfrm>
          <a:prstGeom prst="rect">
            <a:avLst/>
          </a:prstGeom>
        </p:spPr>
      </p:pic>
      <p:pic>
        <p:nvPicPr>
          <p:cNvPr id="4" name="Grafik 3" descr="IMG_9894.jpg"/>
          <p:cNvPicPr>
            <a:picLocks noChangeAspect="1"/>
          </p:cNvPicPr>
          <p:nvPr/>
        </p:nvPicPr>
        <p:blipFill>
          <a:blip r:embed="rId4" cstate="print"/>
          <a:stretch>
            <a:fillRect/>
          </a:stretch>
        </p:blipFill>
        <p:spPr>
          <a:xfrm>
            <a:off x="179512" y="4293096"/>
            <a:ext cx="3096344" cy="2322258"/>
          </a:xfrm>
          <a:prstGeom prst="rect">
            <a:avLst/>
          </a:prstGeom>
        </p:spPr>
      </p:pic>
      <p:pic>
        <p:nvPicPr>
          <p:cNvPr id="5" name="Grafik 4" descr="IMG_9899.jpg"/>
          <p:cNvPicPr>
            <a:picLocks noChangeAspect="1"/>
          </p:cNvPicPr>
          <p:nvPr/>
        </p:nvPicPr>
        <p:blipFill>
          <a:blip r:embed="rId5" cstate="print"/>
          <a:stretch>
            <a:fillRect/>
          </a:stretch>
        </p:blipFill>
        <p:spPr>
          <a:xfrm>
            <a:off x="3419872" y="4293096"/>
            <a:ext cx="2784309" cy="2088232"/>
          </a:xfrm>
          <a:prstGeom prst="rect">
            <a:avLst/>
          </a:prstGeom>
        </p:spPr>
      </p:pic>
      <p:sp>
        <p:nvSpPr>
          <p:cNvPr id="6" name="Textfeld 5"/>
          <p:cNvSpPr txBox="1"/>
          <p:nvPr/>
        </p:nvSpPr>
        <p:spPr>
          <a:xfrm>
            <a:off x="107504" y="2564904"/>
            <a:ext cx="6408712" cy="1200329"/>
          </a:xfrm>
          <a:prstGeom prst="rect">
            <a:avLst/>
          </a:prstGeom>
          <a:noFill/>
        </p:spPr>
        <p:txBody>
          <a:bodyPr wrap="square" rtlCol="0">
            <a:spAutoFit/>
          </a:bodyPr>
          <a:lstStyle/>
          <a:p>
            <a:r>
              <a:rPr lang="de-DE" dirty="0" smtClean="0">
                <a:latin typeface="Arial" pitchFamily="34" charset="0"/>
                <a:cs typeface="Arial" pitchFamily="34" charset="0"/>
              </a:rPr>
              <a:t>Zum Ende der Woche gestalteten die Riesen noch ein Bild zum Märchen „Aschenputtel“. Erst wurden dazu Vögel gefaltet und in die Asche Linsen geklebt, die dann von den Vögeln  aufgepickt wurden – ganz wie im Märchen!</a:t>
            </a:r>
            <a:endParaRPr lang="de-DE" dirty="0">
              <a:latin typeface="Arial" pitchFamily="34" charset="0"/>
              <a:cs typeface="Arial" pitchFamily="34" charset="0"/>
            </a:endParaRPr>
          </a:p>
        </p:txBody>
      </p:sp>
      <p:sp>
        <p:nvSpPr>
          <p:cNvPr id="7" name="Textfeld 6"/>
          <p:cNvSpPr txBox="1"/>
          <p:nvPr/>
        </p:nvSpPr>
        <p:spPr>
          <a:xfrm>
            <a:off x="6156177" y="260648"/>
            <a:ext cx="2880319" cy="6186309"/>
          </a:xfrm>
          <a:prstGeom prst="rect">
            <a:avLst/>
          </a:prstGeom>
          <a:noFill/>
        </p:spPr>
        <p:txBody>
          <a:bodyPr wrap="square" rtlCol="0">
            <a:spAutoFit/>
          </a:bodyPr>
          <a:lstStyle/>
          <a:p>
            <a:r>
              <a:rPr lang="de-DE" b="1" dirty="0" smtClean="0">
                <a:latin typeface="Arial" pitchFamily="34" charset="0"/>
                <a:cs typeface="Arial" pitchFamily="34" charset="0"/>
              </a:rPr>
              <a:t>Entscheidend für kreatives Arbeiten ist die</a:t>
            </a:r>
          </a:p>
          <a:p>
            <a:r>
              <a:rPr lang="de-DE" b="1" dirty="0" smtClean="0">
                <a:latin typeface="Arial" pitchFamily="34" charset="0"/>
                <a:cs typeface="Arial" pitchFamily="34" charset="0"/>
              </a:rPr>
              <a:t>Balance zwischen unter-</a:t>
            </a:r>
          </a:p>
          <a:p>
            <a:r>
              <a:rPr lang="de-DE" b="1" dirty="0" smtClean="0">
                <a:latin typeface="Arial" pitchFamily="34" charset="0"/>
                <a:cs typeface="Arial" pitchFamily="34" charset="0"/>
              </a:rPr>
              <a:t>stützender Einfluss-</a:t>
            </a:r>
            <a:r>
              <a:rPr lang="de-DE" b="1" dirty="0" err="1" smtClean="0">
                <a:latin typeface="Arial" pitchFamily="34" charset="0"/>
                <a:cs typeface="Arial" pitchFamily="34" charset="0"/>
              </a:rPr>
              <a:t>nahme</a:t>
            </a:r>
            <a:r>
              <a:rPr lang="de-DE" b="1" dirty="0" smtClean="0">
                <a:latin typeface="Arial" pitchFamily="34" charset="0"/>
                <a:cs typeface="Arial" pitchFamily="34" charset="0"/>
              </a:rPr>
              <a:t> und Gewähren-lassen. Kinder gewinnen</a:t>
            </a:r>
          </a:p>
          <a:p>
            <a:r>
              <a:rPr lang="de-DE" b="1" dirty="0" smtClean="0">
                <a:latin typeface="Arial" pitchFamily="34" charset="0"/>
                <a:cs typeface="Arial" pitchFamily="34" charset="0"/>
              </a:rPr>
              <a:t>Selbstvertrauen, wenn sie am Ende dieses Prozesses stolz ein Ergebnis vorweisen </a:t>
            </a:r>
          </a:p>
          <a:p>
            <a:r>
              <a:rPr lang="de-DE" b="1" dirty="0" smtClean="0">
                <a:latin typeface="Arial" pitchFamily="34" charset="0"/>
                <a:cs typeface="Arial" pitchFamily="34" charset="0"/>
              </a:rPr>
              <a:t>können oder sich – auch bei Misserfolg – darum bemüht haben und dafür anerkannt werden. </a:t>
            </a:r>
            <a:r>
              <a:rPr lang="de-DE" b="1" dirty="0">
                <a:latin typeface="Arial" pitchFamily="34" charset="0"/>
                <a:cs typeface="Arial" pitchFamily="34" charset="0"/>
              </a:rPr>
              <a:t> </a:t>
            </a:r>
            <a:r>
              <a:rPr lang="de-DE" b="1" dirty="0" smtClean="0">
                <a:latin typeface="Arial" pitchFamily="34" charset="0"/>
                <a:cs typeface="Arial" pitchFamily="34" charset="0"/>
              </a:rPr>
              <a:t>Erfolgserlebnisse stärken Kinder,  erhöhen die Lust und Freude am gestalterischen Tun und ermutigen zu neuen </a:t>
            </a:r>
            <a:r>
              <a:rPr lang="de-DE" b="1" dirty="0" err="1" smtClean="0">
                <a:latin typeface="Arial" pitchFamily="34" charset="0"/>
                <a:cs typeface="Arial" pitchFamily="34" charset="0"/>
              </a:rPr>
              <a:t>Ver</a:t>
            </a:r>
            <a:r>
              <a:rPr lang="de-DE" b="1" dirty="0" smtClean="0">
                <a:latin typeface="Arial" pitchFamily="34" charset="0"/>
                <a:cs typeface="Arial" pitchFamily="34" charset="0"/>
              </a:rPr>
              <a:t>-</a:t>
            </a:r>
          </a:p>
          <a:p>
            <a:r>
              <a:rPr lang="de-DE" b="1" dirty="0" smtClean="0">
                <a:latin typeface="Arial" pitchFamily="34" charset="0"/>
                <a:cs typeface="Arial" pitchFamily="34" charset="0"/>
              </a:rPr>
              <a:t>suchen!</a:t>
            </a:r>
          </a:p>
          <a:p>
            <a:endParaRPr lang="de-DE" b="1" dirty="0" smtClean="0">
              <a:latin typeface="Arial" pitchFamily="34" charset="0"/>
              <a:cs typeface="Arial" pitchFamily="34" charset="0"/>
            </a:endParaRPr>
          </a:p>
          <a:p>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361</Words>
  <Application>Microsoft Office PowerPoint</Application>
  <PresentationFormat>Bildschirmpräsentation (4:3)</PresentationFormat>
  <Paragraphs>37</Paragraphs>
  <Slides>4</Slides>
  <Notes>0</Notes>
  <HiddenSlides>0</HiddenSlides>
  <MMClips>0</MMClips>
  <ScaleCrop>false</ScaleCrop>
  <HeadingPairs>
    <vt:vector size="4" baseType="variant">
      <vt:variant>
        <vt:lpstr>Design</vt:lpstr>
      </vt:variant>
      <vt:variant>
        <vt:i4>1</vt:i4>
      </vt:variant>
      <vt:variant>
        <vt:lpstr>Folientitel</vt:lpstr>
      </vt:variant>
      <vt:variant>
        <vt:i4>4</vt:i4>
      </vt:variant>
    </vt:vector>
  </HeadingPairs>
  <TitlesOfParts>
    <vt:vector size="5" baseType="lpstr">
      <vt:lpstr>Larissa-Design</vt:lpstr>
      <vt:lpstr>Noch ein Märchen! Wochenrückblick vom 10.06. bis 14.06.24</vt:lpstr>
      <vt:lpstr>Folie 2</vt:lpstr>
      <vt:lpstr>Folie 3</vt:lpstr>
      <vt:lpstr>Folie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Noch ein Märchen! Wochenrückblick vom 10.06. bis 14.06.24</dc:title>
  <dc:creator>Leit</dc:creator>
  <cp:lastModifiedBy>Leit</cp:lastModifiedBy>
  <cp:revision>2</cp:revision>
  <dcterms:created xsi:type="dcterms:W3CDTF">2024-06-17T05:27:51Z</dcterms:created>
  <dcterms:modified xsi:type="dcterms:W3CDTF">2024-06-17T09:30:35Z</dcterms:modified>
</cp:coreProperties>
</file>