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D854124-56AF-45EB-8109-7C383599CB70}" type="datetimeFigureOut">
              <a:rPr lang="de-DE" smtClean="0"/>
              <a:pPr/>
              <a:t>14.06.2024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1E84D61-0413-4A64-99C3-38E3A6E27C15}"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54124-56AF-45EB-8109-7C383599CB70}" type="datetimeFigureOut">
              <a:rPr lang="de-DE" smtClean="0"/>
              <a:pPr/>
              <a:t>14.06.2024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84D61-0413-4A64-99C3-38E3A6E27C15}"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3600" b="1" dirty="0" smtClean="0">
                <a:latin typeface="Arial" pitchFamily="34" charset="0"/>
                <a:cs typeface="Arial" pitchFamily="34" charset="0"/>
              </a:rPr>
              <a:t>Ein neues Projekt – Märchen!</a:t>
            </a:r>
            <a:br>
              <a:rPr lang="de-DE" sz="3600" b="1" dirty="0" smtClean="0">
                <a:latin typeface="Arial" pitchFamily="34" charset="0"/>
                <a:cs typeface="Arial" pitchFamily="34" charset="0"/>
              </a:rPr>
            </a:br>
            <a:r>
              <a:rPr lang="de-DE" sz="2700" b="1" dirty="0" smtClean="0">
                <a:latin typeface="Arial" pitchFamily="34" charset="0"/>
                <a:cs typeface="Arial" pitchFamily="34" charset="0"/>
              </a:rPr>
              <a:t>Wochenrückblick vom 03.06. – 07.06.2024</a:t>
            </a:r>
            <a:endParaRPr lang="de-DE" sz="2700" b="1" dirty="0">
              <a:latin typeface="Arial" pitchFamily="34" charset="0"/>
              <a:cs typeface="Arial" pitchFamily="34" charset="0"/>
            </a:endParaRPr>
          </a:p>
        </p:txBody>
      </p:sp>
      <p:pic>
        <p:nvPicPr>
          <p:cNvPr id="5" name="Grafik 4" descr="IMG_9670.jpg"/>
          <p:cNvPicPr>
            <a:picLocks noChangeAspect="1"/>
          </p:cNvPicPr>
          <p:nvPr/>
        </p:nvPicPr>
        <p:blipFill>
          <a:blip r:embed="rId2" cstate="print"/>
          <a:stretch>
            <a:fillRect/>
          </a:stretch>
        </p:blipFill>
        <p:spPr>
          <a:xfrm>
            <a:off x="323528" y="1484784"/>
            <a:ext cx="2651787" cy="1988840"/>
          </a:xfrm>
          <a:prstGeom prst="rect">
            <a:avLst/>
          </a:prstGeom>
        </p:spPr>
      </p:pic>
      <p:pic>
        <p:nvPicPr>
          <p:cNvPr id="6" name="Grafik 5" descr="IMG_9682.jpg"/>
          <p:cNvPicPr>
            <a:picLocks noChangeAspect="1"/>
          </p:cNvPicPr>
          <p:nvPr/>
        </p:nvPicPr>
        <p:blipFill>
          <a:blip r:embed="rId3" cstate="print"/>
          <a:stretch>
            <a:fillRect/>
          </a:stretch>
        </p:blipFill>
        <p:spPr>
          <a:xfrm>
            <a:off x="3131840" y="1484784"/>
            <a:ext cx="2592288" cy="1944216"/>
          </a:xfrm>
          <a:prstGeom prst="rect">
            <a:avLst/>
          </a:prstGeom>
        </p:spPr>
      </p:pic>
      <p:pic>
        <p:nvPicPr>
          <p:cNvPr id="7" name="Grafik 6" descr="IMG_9713.jpg"/>
          <p:cNvPicPr>
            <a:picLocks noChangeAspect="1"/>
          </p:cNvPicPr>
          <p:nvPr/>
        </p:nvPicPr>
        <p:blipFill>
          <a:blip r:embed="rId4" cstate="print"/>
          <a:stretch>
            <a:fillRect/>
          </a:stretch>
        </p:blipFill>
        <p:spPr>
          <a:xfrm>
            <a:off x="6084168" y="1412776"/>
            <a:ext cx="2771800" cy="2078850"/>
          </a:xfrm>
          <a:prstGeom prst="rect">
            <a:avLst/>
          </a:prstGeom>
        </p:spPr>
      </p:pic>
      <p:pic>
        <p:nvPicPr>
          <p:cNvPr id="8" name="Grafik 7" descr="IMG_9716.jpg"/>
          <p:cNvPicPr>
            <a:picLocks noChangeAspect="1"/>
          </p:cNvPicPr>
          <p:nvPr/>
        </p:nvPicPr>
        <p:blipFill>
          <a:blip r:embed="rId5" cstate="print"/>
          <a:stretch>
            <a:fillRect/>
          </a:stretch>
        </p:blipFill>
        <p:spPr>
          <a:xfrm>
            <a:off x="6300192" y="3645024"/>
            <a:ext cx="2592288" cy="1944216"/>
          </a:xfrm>
          <a:prstGeom prst="rect">
            <a:avLst/>
          </a:prstGeom>
        </p:spPr>
      </p:pic>
      <p:sp>
        <p:nvSpPr>
          <p:cNvPr id="9" name="Textfeld 8"/>
          <p:cNvSpPr txBox="1"/>
          <p:nvPr/>
        </p:nvSpPr>
        <p:spPr>
          <a:xfrm>
            <a:off x="251520" y="3645024"/>
            <a:ext cx="6078781" cy="2308324"/>
          </a:xfrm>
          <a:prstGeom prst="rect">
            <a:avLst/>
          </a:prstGeom>
          <a:noFill/>
        </p:spPr>
        <p:txBody>
          <a:bodyPr wrap="square" rtlCol="0">
            <a:spAutoFit/>
          </a:bodyPr>
          <a:lstStyle/>
          <a:p>
            <a:r>
              <a:rPr lang="de-DE" dirty="0" smtClean="0">
                <a:latin typeface="Arial" pitchFamily="34" charset="0"/>
                <a:cs typeface="Arial" pitchFamily="34" charset="0"/>
              </a:rPr>
              <a:t>Was ist wohl das neue Projektthema bei den Riesen?</a:t>
            </a:r>
          </a:p>
          <a:p>
            <a:r>
              <a:rPr lang="de-DE" dirty="0" smtClean="0">
                <a:latin typeface="Arial" pitchFamily="34" charset="0"/>
                <a:cs typeface="Arial" pitchFamily="34" charset="0"/>
              </a:rPr>
              <a:t>Mit Hilfe symbolisierender Gegenstände konnten die </a:t>
            </a:r>
          </a:p>
          <a:p>
            <a:r>
              <a:rPr lang="de-DE" dirty="0" smtClean="0">
                <a:latin typeface="Arial" pitchFamily="34" charset="0"/>
                <a:cs typeface="Arial" pitchFamily="34" charset="0"/>
              </a:rPr>
              <a:t>Kinder eine „Gemeinsamkeit“ herausfinden und errieten</a:t>
            </a:r>
          </a:p>
          <a:p>
            <a:r>
              <a:rPr lang="de-DE" dirty="0" smtClean="0">
                <a:latin typeface="Arial" pitchFamily="34" charset="0"/>
                <a:cs typeface="Arial" pitchFamily="34" charset="0"/>
              </a:rPr>
              <a:t>tatsächlich das neue Thema – Märchen. Und ganz im</a:t>
            </a:r>
          </a:p>
          <a:p>
            <a:r>
              <a:rPr lang="de-DE" dirty="0" smtClean="0">
                <a:latin typeface="Arial" pitchFamily="34" charset="0"/>
                <a:cs typeface="Arial" pitchFamily="34" charset="0"/>
              </a:rPr>
              <a:t>demokratischem Sinne, wurde dann zusammen </a:t>
            </a:r>
            <a:r>
              <a:rPr lang="de-DE" dirty="0" err="1" smtClean="0">
                <a:latin typeface="Arial" pitchFamily="34" charset="0"/>
                <a:cs typeface="Arial" pitchFamily="34" charset="0"/>
              </a:rPr>
              <a:t>abge</a:t>
            </a:r>
            <a:r>
              <a:rPr lang="de-DE" dirty="0" smtClean="0">
                <a:latin typeface="Arial" pitchFamily="34" charset="0"/>
                <a:cs typeface="Arial" pitchFamily="34" charset="0"/>
              </a:rPr>
              <a:t>-</a:t>
            </a:r>
          </a:p>
          <a:p>
            <a:r>
              <a:rPr lang="de-DE" dirty="0" smtClean="0">
                <a:latin typeface="Arial" pitchFamily="34" charset="0"/>
                <a:cs typeface="Arial" pitchFamily="34" charset="0"/>
              </a:rPr>
              <a:t>stimmt, mit welchem Märchen die Gruppe sich als erstes</a:t>
            </a:r>
          </a:p>
          <a:p>
            <a:r>
              <a:rPr lang="de-DE" dirty="0">
                <a:latin typeface="Arial" pitchFamily="34" charset="0"/>
                <a:cs typeface="Arial" pitchFamily="34" charset="0"/>
              </a:rPr>
              <a:t>n</a:t>
            </a:r>
            <a:r>
              <a:rPr lang="de-DE" dirty="0" smtClean="0">
                <a:latin typeface="Arial" pitchFamily="34" charset="0"/>
                <a:cs typeface="Arial" pitchFamily="34" charset="0"/>
              </a:rPr>
              <a:t>äher </a:t>
            </a:r>
            <a:r>
              <a:rPr lang="de-DE" dirty="0" smtClean="0">
                <a:latin typeface="Arial" pitchFamily="34" charset="0"/>
                <a:cs typeface="Arial" pitchFamily="34" charset="0"/>
              </a:rPr>
              <a:t>beschäftigte.</a:t>
            </a:r>
            <a:endParaRPr lang="de-DE" dirty="0" smtClean="0">
              <a:latin typeface="Arial" pitchFamily="34" charset="0"/>
              <a:cs typeface="Arial" pitchFamily="34" charset="0"/>
            </a:endParaRPr>
          </a:p>
          <a:p>
            <a:endParaRPr lang="de-DE" dirty="0">
              <a:latin typeface="Arial" pitchFamily="34" charset="0"/>
              <a:cs typeface="Arial" pitchFamily="34" charset="0"/>
            </a:endParaRPr>
          </a:p>
        </p:txBody>
      </p:sp>
      <p:sp>
        <p:nvSpPr>
          <p:cNvPr id="10" name="Textfeld 9"/>
          <p:cNvSpPr txBox="1"/>
          <p:nvPr/>
        </p:nvSpPr>
        <p:spPr>
          <a:xfrm>
            <a:off x="251520" y="5589240"/>
            <a:ext cx="8892480" cy="923330"/>
          </a:xfrm>
          <a:prstGeom prst="rect">
            <a:avLst/>
          </a:prstGeom>
          <a:noFill/>
        </p:spPr>
        <p:txBody>
          <a:bodyPr wrap="square" rtlCol="0">
            <a:spAutoFit/>
          </a:bodyPr>
          <a:lstStyle/>
          <a:p>
            <a:r>
              <a:rPr lang="de-DE" b="1" dirty="0" smtClean="0">
                <a:latin typeface="Arial" pitchFamily="34" charset="0"/>
                <a:cs typeface="Arial" pitchFamily="34" charset="0"/>
              </a:rPr>
              <a:t>Die Kinder erwerben ein Grundverständnis darüber, das man </a:t>
            </a:r>
            <a:r>
              <a:rPr lang="de-DE" b="1" dirty="0" smtClean="0">
                <a:latin typeface="Arial" pitchFamily="34" charset="0"/>
                <a:cs typeface="Arial" pitchFamily="34" charset="0"/>
              </a:rPr>
              <a:t> </a:t>
            </a:r>
            <a:r>
              <a:rPr lang="de-DE" b="1" dirty="0" smtClean="0">
                <a:latin typeface="Arial" pitchFamily="34" charset="0"/>
                <a:cs typeface="Arial" pitchFamily="34" charset="0"/>
              </a:rPr>
              <a:t>anstehende </a:t>
            </a:r>
            <a:r>
              <a:rPr lang="de-DE" b="1" dirty="0" smtClean="0">
                <a:latin typeface="Arial" pitchFamily="34" charset="0"/>
                <a:cs typeface="Arial" pitchFamily="34" charset="0"/>
              </a:rPr>
              <a:t>Auf-gaben </a:t>
            </a:r>
            <a:r>
              <a:rPr lang="de-DE" b="1" dirty="0" smtClean="0">
                <a:latin typeface="Arial" pitchFamily="34" charset="0"/>
                <a:cs typeface="Arial" pitchFamily="34" charset="0"/>
              </a:rPr>
              <a:t>und Entscheidungen gemeinsam lösen und treffen kann. Die Fähigkeit und Bereitschaft zur demokratischen Teilhabe wird weiter ausgebildet.</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9718.jpg"/>
          <p:cNvPicPr>
            <a:picLocks noChangeAspect="1"/>
          </p:cNvPicPr>
          <p:nvPr/>
        </p:nvPicPr>
        <p:blipFill>
          <a:blip r:embed="rId2" cstate="print"/>
          <a:stretch>
            <a:fillRect/>
          </a:stretch>
        </p:blipFill>
        <p:spPr>
          <a:xfrm>
            <a:off x="251520" y="188640"/>
            <a:ext cx="3312368" cy="2484276"/>
          </a:xfrm>
          <a:prstGeom prst="rect">
            <a:avLst/>
          </a:prstGeom>
        </p:spPr>
      </p:pic>
      <p:pic>
        <p:nvPicPr>
          <p:cNvPr id="4" name="Grafik 3" descr="IMG_9720.jpg"/>
          <p:cNvPicPr>
            <a:picLocks noChangeAspect="1"/>
          </p:cNvPicPr>
          <p:nvPr/>
        </p:nvPicPr>
        <p:blipFill>
          <a:blip r:embed="rId3" cstate="print"/>
          <a:stretch>
            <a:fillRect/>
          </a:stretch>
        </p:blipFill>
        <p:spPr>
          <a:xfrm>
            <a:off x="3635896" y="188640"/>
            <a:ext cx="3264363" cy="2448272"/>
          </a:xfrm>
          <a:prstGeom prst="rect">
            <a:avLst/>
          </a:prstGeom>
        </p:spPr>
      </p:pic>
      <p:pic>
        <p:nvPicPr>
          <p:cNvPr id="5" name="Grafik 4" descr="IMG_9721.jpg"/>
          <p:cNvPicPr>
            <a:picLocks noChangeAspect="1"/>
          </p:cNvPicPr>
          <p:nvPr/>
        </p:nvPicPr>
        <p:blipFill>
          <a:blip r:embed="rId4" cstate="print"/>
          <a:stretch>
            <a:fillRect/>
          </a:stretch>
        </p:blipFill>
        <p:spPr>
          <a:xfrm>
            <a:off x="395536" y="2852936"/>
            <a:ext cx="3096344" cy="2322258"/>
          </a:xfrm>
          <a:prstGeom prst="rect">
            <a:avLst/>
          </a:prstGeom>
        </p:spPr>
      </p:pic>
      <p:pic>
        <p:nvPicPr>
          <p:cNvPr id="6" name="Grafik 5" descr="IMG_9722.jpg"/>
          <p:cNvPicPr>
            <a:picLocks noChangeAspect="1"/>
          </p:cNvPicPr>
          <p:nvPr/>
        </p:nvPicPr>
        <p:blipFill>
          <a:blip r:embed="rId5" cstate="print"/>
          <a:stretch>
            <a:fillRect/>
          </a:stretch>
        </p:blipFill>
        <p:spPr>
          <a:xfrm>
            <a:off x="3779912" y="2852936"/>
            <a:ext cx="3131840" cy="2348880"/>
          </a:xfrm>
          <a:prstGeom prst="rect">
            <a:avLst/>
          </a:prstGeom>
        </p:spPr>
      </p:pic>
      <p:sp>
        <p:nvSpPr>
          <p:cNvPr id="7" name="Textfeld 6"/>
          <p:cNvSpPr txBox="1"/>
          <p:nvPr/>
        </p:nvSpPr>
        <p:spPr>
          <a:xfrm>
            <a:off x="7020273" y="332656"/>
            <a:ext cx="1872208" cy="4801314"/>
          </a:xfrm>
          <a:prstGeom prst="rect">
            <a:avLst/>
          </a:prstGeom>
          <a:noFill/>
        </p:spPr>
        <p:txBody>
          <a:bodyPr wrap="square" rtlCol="0">
            <a:spAutoFit/>
          </a:bodyPr>
          <a:lstStyle/>
          <a:p>
            <a:r>
              <a:rPr lang="de-DE" dirty="0" smtClean="0">
                <a:latin typeface="Arial" pitchFamily="34" charset="0"/>
                <a:cs typeface="Arial" pitchFamily="34" charset="0"/>
              </a:rPr>
              <a:t>Märchen als großflächigen Bilderbücher standen den Riesen heute zur Verfügung.</a:t>
            </a:r>
          </a:p>
          <a:p>
            <a:r>
              <a:rPr lang="de-DE" dirty="0" smtClean="0">
                <a:latin typeface="Arial" pitchFamily="34" charset="0"/>
                <a:cs typeface="Arial" pitchFamily="34" charset="0"/>
              </a:rPr>
              <a:t>Mit Begeister-</a:t>
            </a:r>
            <a:r>
              <a:rPr lang="de-DE" dirty="0" err="1" smtClean="0">
                <a:latin typeface="Arial" pitchFamily="34" charset="0"/>
                <a:cs typeface="Arial" pitchFamily="34" charset="0"/>
              </a:rPr>
              <a:t>ung</a:t>
            </a:r>
            <a:r>
              <a:rPr lang="de-DE" dirty="0" smtClean="0">
                <a:latin typeface="Arial" pitchFamily="34" charset="0"/>
                <a:cs typeface="Arial" pitchFamily="34" charset="0"/>
              </a:rPr>
              <a:t> schauten sich die Kinder die Bücher an, tauschten sich</a:t>
            </a:r>
          </a:p>
          <a:p>
            <a:r>
              <a:rPr lang="de-DE" dirty="0" smtClean="0">
                <a:latin typeface="Arial" pitchFamily="34" charset="0"/>
                <a:cs typeface="Arial" pitchFamily="34" charset="0"/>
              </a:rPr>
              <a:t>über ihre </a:t>
            </a:r>
            <a:r>
              <a:rPr lang="de-DE" dirty="0" err="1" smtClean="0">
                <a:latin typeface="Arial" pitchFamily="34" charset="0"/>
                <a:cs typeface="Arial" pitchFamily="34" charset="0"/>
              </a:rPr>
              <a:t>Ent-deckungen</a:t>
            </a:r>
            <a:r>
              <a:rPr lang="de-DE" dirty="0" smtClean="0">
                <a:latin typeface="Arial" pitchFamily="34" charset="0"/>
                <a:cs typeface="Arial" pitchFamily="34" charset="0"/>
              </a:rPr>
              <a:t> aus und ließen sich in die Welt der Märchen </a:t>
            </a:r>
            <a:r>
              <a:rPr lang="de-DE" dirty="0" err="1" smtClean="0">
                <a:latin typeface="Arial" pitchFamily="34" charset="0"/>
                <a:cs typeface="Arial" pitchFamily="34" charset="0"/>
              </a:rPr>
              <a:t>ent</a:t>
            </a:r>
            <a:r>
              <a:rPr lang="de-DE" dirty="0" smtClean="0">
                <a:latin typeface="Arial" pitchFamily="34" charset="0"/>
                <a:cs typeface="Arial" pitchFamily="34" charset="0"/>
              </a:rPr>
              <a:t>- führen.</a:t>
            </a:r>
            <a:endParaRPr lang="de-DE" dirty="0">
              <a:latin typeface="Arial" pitchFamily="34" charset="0"/>
              <a:cs typeface="Arial" pitchFamily="34" charset="0"/>
            </a:endParaRPr>
          </a:p>
        </p:txBody>
      </p:sp>
      <p:sp>
        <p:nvSpPr>
          <p:cNvPr id="8" name="Textfeld 7"/>
          <p:cNvSpPr txBox="1"/>
          <p:nvPr/>
        </p:nvSpPr>
        <p:spPr>
          <a:xfrm>
            <a:off x="107504" y="5373216"/>
            <a:ext cx="8856984" cy="1200329"/>
          </a:xfrm>
          <a:prstGeom prst="rect">
            <a:avLst/>
          </a:prstGeom>
          <a:noFill/>
        </p:spPr>
        <p:txBody>
          <a:bodyPr wrap="square" rtlCol="0">
            <a:spAutoFit/>
          </a:bodyPr>
          <a:lstStyle/>
          <a:p>
            <a:r>
              <a:rPr lang="de-DE" b="1" dirty="0" smtClean="0">
                <a:latin typeface="Arial" pitchFamily="34" charset="0"/>
                <a:cs typeface="Arial" pitchFamily="34" charset="0"/>
              </a:rPr>
              <a:t>Aktivitäten rund um das Buch sind eine wesentliche Dimensionen von </a:t>
            </a:r>
            <a:r>
              <a:rPr lang="de-DE" b="1" dirty="0" err="1" smtClean="0">
                <a:latin typeface="Arial" pitchFamily="34" charset="0"/>
                <a:cs typeface="Arial" pitchFamily="34" charset="0"/>
              </a:rPr>
              <a:t>Literacy</a:t>
            </a:r>
            <a:r>
              <a:rPr lang="de-DE" b="1" dirty="0" smtClean="0">
                <a:latin typeface="Arial" pitchFamily="34" charset="0"/>
                <a:cs typeface="Arial" pitchFamily="34" charset="0"/>
              </a:rPr>
              <a:t>-Erziehung</a:t>
            </a:r>
            <a:r>
              <a:rPr lang="de-DE" dirty="0" smtClean="0">
                <a:latin typeface="Arial" pitchFamily="34" charset="0"/>
                <a:cs typeface="Arial" pitchFamily="34" charset="0"/>
              </a:rPr>
              <a:t>. </a:t>
            </a:r>
            <a:r>
              <a:rPr lang="de-DE" b="1" dirty="0" smtClean="0">
                <a:latin typeface="Arial" pitchFamily="34" charset="0"/>
                <a:cs typeface="Arial" pitchFamily="34" charset="0"/>
              </a:rPr>
              <a:t>Sich mit so großen Büchern zu beschäftigen, diese zu handhaben und das Format kennenzulernen ist spannend und regt zum gegenseitigen Dialog ganz besonders an. </a:t>
            </a:r>
            <a:endParaRPr lang="de-DE"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9726.jpg"/>
          <p:cNvPicPr>
            <a:picLocks noChangeAspect="1"/>
          </p:cNvPicPr>
          <p:nvPr/>
        </p:nvPicPr>
        <p:blipFill>
          <a:blip r:embed="rId2" cstate="print"/>
          <a:stretch>
            <a:fillRect/>
          </a:stretch>
        </p:blipFill>
        <p:spPr>
          <a:xfrm>
            <a:off x="755576" y="260648"/>
            <a:ext cx="3491880" cy="2618910"/>
          </a:xfrm>
          <a:prstGeom prst="rect">
            <a:avLst/>
          </a:prstGeom>
        </p:spPr>
      </p:pic>
      <p:pic>
        <p:nvPicPr>
          <p:cNvPr id="4" name="Grafik 3" descr="IMG_9728.jpg"/>
          <p:cNvPicPr>
            <a:picLocks noChangeAspect="1"/>
          </p:cNvPicPr>
          <p:nvPr/>
        </p:nvPicPr>
        <p:blipFill>
          <a:blip r:embed="rId3" cstate="print"/>
          <a:stretch>
            <a:fillRect/>
          </a:stretch>
        </p:blipFill>
        <p:spPr>
          <a:xfrm>
            <a:off x="4788024" y="260648"/>
            <a:ext cx="3552395" cy="2664296"/>
          </a:xfrm>
          <a:prstGeom prst="rect">
            <a:avLst/>
          </a:prstGeom>
        </p:spPr>
      </p:pic>
      <p:pic>
        <p:nvPicPr>
          <p:cNvPr id="5" name="Grafik 4" descr="IMG_9729.jpg"/>
          <p:cNvPicPr>
            <a:picLocks noChangeAspect="1"/>
          </p:cNvPicPr>
          <p:nvPr/>
        </p:nvPicPr>
        <p:blipFill>
          <a:blip r:embed="rId4" cstate="print"/>
          <a:stretch>
            <a:fillRect/>
          </a:stretch>
        </p:blipFill>
        <p:spPr>
          <a:xfrm>
            <a:off x="251520" y="2996952"/>
            <a:ext cx="3635896" cy="2726922"/>
          </a:xfrm>
          <a:prstGeom prst="rect">
            <a:avLst/>
          </a:prstGeom>
        </p:spPr>
      </p:pic>
      <p:sp>
        <p:nvSpPr>
          <p:cNvPr id="7" name="Textfeld 6"/>
          <p:cNvSpPr txBox="1"/>
          <p:nvPr/>
        </p:nvSpPr>
        <p:spPr>
          <a:xfrm>
            <a:off x="3995936" y="2924944"/>
            <a:ext cx="4896544" cy="2862322"/>
          </a:xfrm>
          <a:prstGeom prst="rect">
            <a:avLst/>
          </a:prstGeom>
          <a:noFill/>
        </p:spPr>
        <p:txBody>
          <a:bodyPr wrap="square" rtlCol="0">
            <a:spAutoFit/>
          </a:bodyPr>
          <a:lstStyle/>
          <a:p>
            <a:r>
              <a:rPr lang="de-DE" dirty="0" smtClean="0">
                <a:latin typeface="Arial" pitchFamily="34" charset="0"/>
                <a:cs typeface="Arial" pitchFamily="34" charset="0"/>
              </a:rPr>
              <a:t>Gemeinsam bereiteten die Riesen den Motorik-Raum für die erste richtige Märchenstunde vor. „Der Froschkönig“ sollte vorgelesen werden und jeder machte es sich dafür gemütlich, um entsprechend gut zuhören zu können! </a:t>
            </a:r>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endParaRPr lang="de-DE" dirty="0">
              <a:latin typeface="Arial" pitchFamily="34" charset="0"/>
              <a:cs typeface="Arial" pitchFamily="34" charset="0"/>
            </a:endParaRPr>
          </a:p>
        </p:txBody>
      </p:sp>
      <p:sp>
        <p:nvSpPr>
          <p:cNvPr id="6" name="Textfeld 5"/>
          <p:cNvSpPr txBox="1"/>
          <p:nvPr/>
        </p:nvSpPr>
        <p:spPr>
          <a:xfrm>
            <a:off x="3995936" y="4653136"/>
            <a:ext cx="5148064" cy="1477328"/>
          </a:xfrm>
          <a:prstGeom prst="rect">
            <a:avLst/>
          </a:prstGeom>
          <a:noFill/>
        </p:spPr>
        <p:txBody>
          <a:bodyPr wrap="square" rtlCol="0">
            <a:spAutoFit/>
          </a:bodyPr>
          <a:lstStyle/>
          <a:p>
            <a:r>
              <a:rPr lang="de-DE" b="1" dirty="0" smtClean="0">
                <a:latin typeface="Arial" pitchFamily="34" charset="0"/>
                <a:cs typeface="Arial" pitchFamily="34" charset="0"/>
              </a:rPr>
              <a:t>Erzählen und Vorlesen fördern das intensive Zuhören, die Fantasie und die Konzentration auf eine rein sprachlich vermittelte Bot-</a:t>
            </a:r>
            <a:r>
              <a:rPr lang="de-DE" b="1" dirty="0" err="1" smtClean="0">
                <a:latin typeface="Arial" pitchFamily="34" charset="0"/>
                <a:cs typeface="Arial" pitchFamily="34" charset="0"/>
              </a:rPr>
              <a:t>schaft</a:t>
            </a:r>
            <a:r>
              <a:rPr lang="de-DE" b="1" dirty="0" smtClean="0">
                <a:latin typeface="Arial" pitchFamily="34" charset="0"/>
                <a:cs typeface="Arial" pitchFamily="34" charset="0"/>
              </a:rPr>
              <a:t>. Beim Erzählen wird die Welt,</a:t>
            </a:r>
          </a:p>
          <a:p>
            <a:endParaRPr lang="de-DE" b="1" dirty="0">
              <a:latin typeface="Arial" pitchFamily="34" charset="0"/>
              <a:cs typeface="Arial" pitchFamily="34" charset="0"/>
            </a:endParaRPr>
          </a:p>
        </p:txBody>
      </p:sp>
      <p:sp>
        <p:nvSpPr>
          <p:cNvPr id="8" name="Textfeld 7"/>
          <p:cNvSpPr txBox="1"/>
          <p:nvPr/>
        </p:nvSpPr>
        <p:spPr>
          <a:xfrm>
            <a:off x="251520" y="5805264"/>
            <a:ext cx="8750538" cy="923330"/>
          </a:xfrm>
          <a:prstGeom prst="rect">
            <a:avLst/>
          </a:prstGeom>
          <a:noFill/>
        </p:spPr>
        <p:txBody>
          <a:bodyPr wrap="square" rtlCol="0">
            <a:spAutoFit/>
          </a:bodyPr>
          <a:lstStyle/>
          <a:p>
            <a:r>
              <a:rPr lang="de-DE" b="1" dirty="0" smtClean="0">
                <a:latin typeface="Arial" pitchFamily="34" charset="0"/>
                <a:cs typeface="Arial" pitchFamily="34" charset="0"/>
              </a:rPr>
              <a:t>von der erzählt wird, über Sprache vergegenwärtigt und so lernen Kinder allmählich die „erzählte Welt“ zu  verstehen und sich diese vor zustellen.  So lernen sie selbst von Fernem zu erzählen und sprachlich </a:t>
            </a:r>
            <a:r>
              <a:rPr lang="de-DE" b="1" dirty="0" smtClean="0">
                <a:latin typeface="Arial" pitchFamily="34" charset="0"/>
                <a:cs typeface="Arial" pitchFamily="34" charset="0"/>
              </a:rPr>
              <a:t>z</a:t>
            </a:r>
            <a:r>
              <a:rPr lang="de-DE" b="1" dirty="0" smtClean="0">
                <a:latin typeface="Arial" pitchFamily="34" charset="0"/>
                <a:cs typeface="Arial" pitchFamily="34" charset="0"/>
              </a:rPr>
              <a:t>u abstrahieren.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732.jpg"/>
          <p:cNvPicPr>
            <a:picLocks noChangeAspect="1"/>
          </p:cNvPicPr>
          <p:nvPr/>
        </p:nvPicPr>
        <p:blipFill>
          <a:blip r:embed="rId2" cstate="print"/>
          <a:stretch>
            <a:fillRect/>
          </a:stretch>
        </p:blipFill>
        <p:spPr>
          <a:xfrm>
            <a:off x="107505" y="188640"/>
            <a:ext cx="2976330" cy="2232248"/>
          </a:xfrm>
          <a:prstGeom prst="rect">
            <a:avLst/>
          </a:prstGeom>
        </p:spPr>
      </p:pic>
      <p:pic>
        <p:nvPicPr>
          <p:cNvPr id="3" name="Grafik 2" descr="IMG_9738.jpg"/>
          <p:cNvPicPr>
            <a:picLocks noChangeAspect="1"/>
          </p:cNvPicPr>
          <p:nvPr/>
        </p:nvPicPr>
        <p:blipFill>
          <a:blip r:embed="rId3" cstate="print"/>
          <a:stretch>
            <a:fillRect/>
          </a:stretch>
        </p:blipFill>
        <p:spPr>
          <a:xfrm>
            <a:off x="3131840" y="188640"/>
            <a:ext cx="2976331" cy="2232248"/>
          </a:xfrm>
          <a:prstGeom prst="rect">
            <a:avLst/>
          </a:prstGeom>
        </p:spPr>
      </p:pic>
      <p:pic>
        <p:nvPicPr>
          <p:cNvPr id="5" name="Grafik 4" descr="IMG_9737.jpg"/>
          <p:cNvPicPr>
            <a:picLocks noChangeAspect="1"/>
          </p:cNvPicPr>
          <p:nvPr/>
        </p:nvPicPr>
        <p:blipFill>
          <a:blip r:embed="rId4" cstate="print"/>
          <a:stretch>
            <a:fillRect/>
          </a:stretch>
        </p:blipFill>
        <p:spPr>
          <a:xfrm>
            <a:off x="107504" y="2564904"/>
            <a:ext cx="3072341" cy="2304256"/>
          </a:xfrm>
          <a:prstGeom prst="rect">
            <a:avLst/>
          </a:prstGeom>
        </p:spPr>
      </p:pic>
      <p:pic>
        <p:nvPicPr>
          <p:cNvPr id="6" name="Grafik 5" descr="IMG_9741.jpg"/>
          <p:cNvPicPr>
            <a:picLocks noChangeAspect="1"/>
          </p:cNvPicPr>
          <p:nvPr/>
        </p:nvPicPr>
        <p:blipFill>
          <a:blip r:embed="rId5" cstate="print"/>
          <a:stretch>
            <a:fillRect/>
          </a:stretch>
        </p:blipFill>
        <p:spPr>
          <a:xfrm>
            <a:off x="5940152" y="4293096"/>
            <a:ext cx="2843808" cy="2132856"/>
          </a:xfrm>
          <a:prstGeom prst="rect">
            <a:avLst/>
          </a:prstGeom>
        </p:spPr>
      </p:pic>
      <p:sp>
        <p:nvSpPr>
          <p:cNvPr id="7" name="Textfeld 6"/>
          <p:cNvSpPr txBox="1"/>
          <p:nvPr/>
        </p:nvSpPr>
        <p:spPr>
          <a:xfrm>
            <a:off x="6228184" y="404664"/>
            <a:ext cx="2903359" cy="2862322"/>
          </a:xfrm>
          <a:prstGeom prst="rect">
            <a:avLst/>
          </a:prstGeom>
          <a:noFill/>
        </p:spPr>
        <p:txBody>
          <a:bodyPr wrap="none" rtlCol="0">
            <a:spAutoFit/>
          </a:bodyPr>
          <a:lstStyle/>
          <a:p>
            <a:r>
              <a:rPr lang="de-DE" dirty="0" smtClean="0">
                <a:latin typeface="Arial" pitchFamily="34" charset="0"/>
                <a:cs typeface="Arial" pitchFamily="34" charset="0"/>
              </a:rPr>
              <a:t>Eine goldene Kugel als </a:t>
            </a:r>
          </a:p>
          <a:p>
            <a:r>
              <a:rPr lang="de-DE" dirty="0" smtClean="0">
                <a:latin typeface="Arial" pitchFamily="34" charset="0"/>
                <a:cs typeface="Arial" pitchFamily="34" charset="0"/>
              </a:rPr>
              <a:t>Spielzeug ist ja schon</a:t>
            </a:r>
          </a:p>
          <a:p>
            <a:r>
              <a:rPr lang="de-DE" dirty="0" smtClean="0">
                <a:latin typeface="Arial" pitchFamily="34" charset="0"/>
                <a:cs typeface="Arial" pitchFamily="34" charset="0"/>
              </a:rPr>
              <a:t>ein interessantes „Ding“.</a:t>
            </a:r>
          </a:p>
          <a:p>
            <a:r>
              <a:rPr lang="de-DE" dirty="0" smtClean="0">
                <a:latin typeface="Arial" pitchFamily="34" charset="0"/>
                <a:cs typeface="Arial" pitchFamily="34" charset="0"/>
              </a:rPr>
              <a:t>Warum nicht auch selbst</a:t>
            </a:r>
          </a:p>
          <a:p>
            <a:r>
              <a:rPr lang="de-DE" dirty="0" smtClean="0">
                <a:latin typeface="Arial" pitchFamily="34" charset="0"/>
                <a:cs typeface="Arial" pitchFamily="34" charset="0"/>
              </a:rPr>
              <a:t>ein solches Spielzeug </a:t>
            </a:r>
          </a:p>
          <a:p>
            <a:r>
              <a:rPr lang="de-DE" dirty="0" smtClean="0">
                <a:latin typeface="Arial" pitchFamily="34" charset="0"/>
                <a:cs typeface="Arial" pitchFamily="34" charset="0"/>
              </a:rPr>
              <a:t>herstellen? Wie das </a:t>
            </a:r>
          </a:p>
          <a:p>
            <a:r>
              <a:rPr lang="de-DE" dirty="0" smtClean="0">
                <a:latin typeface="Arial" pitchFamily="34" charset="0"/>
                <a:cs typeface="Arial" pitchFamily="34" charset="0"/>
              </a:rPr>
              <a:t>funktionieren könnte,</a:t>
            </a:r>
          </a:p>
          <a:p>
            <a:r>
              <a:rPr lang="de-DE" dirty="0" smtClean="0">
                <a:latin typeface="Arial" pitchFamily="34" charset="0"/>
                <a:cs typeface="Arial" pitchFamily="34" charset="0"/>
              </a:rPr>
              <a:t>war schnell geklärt, zu mal</a:t>
            </a:r>
          </a:p>
          <a:p>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p:txBody>
      </p:sp>
      <p:sp>
        <p:nvSpPr>
          <p:cNvPr id="8" name="Textfeld 7"/>
          <p:cNvSpPr txBox="1"/>
          <p:nvPr/>
        </p:nvSpPr>
        <p:spPr>
          <a:xfrm>
            <a:off x="3275856" y="2708920"/>
            <a:ext cx="5860772" cy="1477328"/>
          </a:xfrm>
          <a:prstGeom prst="rect">
            <a:avLst/>
          </a:prstGeom>
          <a:noFill/>
        </p:spPr>
        <p:txBody>
          <a:bodyPr wrap="square" rtlCol="0">
            <a:spAutoFit/>
          </a:bodyPr>
          <a:lstStyle/>
          <a:p>
            <a:r>
              <a:rPr lang="de-DE" dirty="0" smtClean="0">
                <a:latin typeface="Arial" pitchFamily="34" charset="0"/>
                <a:cs typeface="Arial" pitchFamily="34" charset="0"/>
              </a:rPr>
              <a:t>die Riesen dergleichen bereits gemacht haben. Mit</a:t>
            </a:r>
          </a:p>
          <a:p>
            <a:r>
              <a:rPr lang="de-DE" dirty="0" smtClean="0">
                <a:latin typeface="Arial" pitchFamily="34" charset="0"/>
                <a:cs typeface="Arial" pitchFamily="34" charset="0"/>
              </a:rPr>
              <a:t>einem Luftballon, viel Kleister und Zeitungspapier lässt</a:t>
            </a:r>
          </a:p>
          <a:p>
            <a:r>
              <a:rPr lang="de-DE" dirty="0" smtClean="0">
                <a:latin typeface="Arial" pitchFamily="34" charset="0"/>
                <a:cs typeface="Arial" pitchFamily="34" charset="0"/>
              </a:rPr>
              <a:t>sich so eine Kugel in der entsprechenden Wunsch-</a:t>
            </a:r>
            <a:r>
              <a:rPr lang="de-DE" dirty="0" err="1" smtClean="0">
                <a:latin typeface="Arial" pitchFamily="34" charset="0"/>
                <a:cs typeface="Arial" pitchFamily="34" charset="0"/>
              </a:rPr>
              <a:t>größe</a:t>
            </a:r>
            <a:r>
              <a:rPr lang="de-DE" dirty="0" smtClean="0">
                <a:latin typeface="Arial" pitchFamily="34" charset="0"/>
                <a:cs typeface="Arial" pitchFamily="34" charset="0"/>
              </a:rPr>
              <a:t> </a:t>
            </a:r>
            <a:r>
              <a:rPr lang="de-DE" dirty="0" smtClean="0">
                <a:latin typeface="Arial" pitchFamily="34" charset="0"/>
                <a:cs typeface="Arial" pitchFamily="34" charset="0"/>
              </a:rPr>
              <a:t>relativ leicht herstellen. Und so ging dann das große Kleistern und Matschen in der Lernwerkstatt los!</a:t>
            </a:r>
            <a:endParaRPr lang="de-DE" dirty="0">
              <a:latin typeface="Arial" pitchFamily="34" charset="0"/>
              <a:cs typeface="Arial" pitchFamily="34" charset="0"/>
            </a:endParaRPr>
          </a:p>
        </p:txBody>
      </p:sp>
      <p:sp>
        <p:nvSpPr>
          <p:cNvPr id="9" name="Textfeld 8"/>
          <p:cNvSpPr txBox="1"/>
          <p:nvPr/>
        </p:nvSpPr>
        <p:spPr>
          <a:xfrm>
            <a:off x="179512" y="5013176"/>
            <a:ext cx="5701244" cy="1754326"/>
          </a:xfrm>
          <a:prstGeom prst="rect">
            <a:avLst/>
          </a:prstGeom>
          <a:noFill/>
        </p:spPr>
        <p:txBody>
          <a:bodyPr wrap="square" rtlCol="0">
            <a:spAutoFit/>
          </a:bodyPr>
          <a:lstStyle/>
          <a:p>
            <a:r>
              <a:rPr lang="de-DE" b="1" dirty="0" smtClean="0">
                <a:latin typeface="Arial" pitchFamily="34" charset="0"/>
                <a:cs typeface="Arial" pitchFamily="34" charset="0"/>
              </a:rPr>
              <a:t>Auf Grund vielfältiger Vorerfahrungen sind die Kinder in der Lage ihre erworbenes Wissen anzuwenden und entsprechend zu übertragen. Sie</a:t>
            </a:r>
          </a:p>
          <a:p>
            <a:r>
              <a:rPr lang="de-DE" b="1" dirty="0" smtClean="0">
                <a:latin typeface="Arial" pitchFamily="34" charset="0"/>
                <a:cs typeface="Arial" pitchFamily="34" charset="0"/>
              </a:rPr>
              <a:t>üben ihr Wissen in unterschiedlichen Situationen</a:t>
            </a:r>
          </a:p>
          <a:p>
            <a:r>
              <a:rPr lang="de-DE" b="1" dirty="0" smtClean="0">
                <a:latin typeface="Arial" pitchFamily="34" charset="0"/>
                <a:cs typeface="Arial" pitchFamily="34" charset="0"/>
              </a:rPr>
              <a:t>flexibel zu nutzen – eine wesentliche </a:t>
            </a:r>
            <a:r>
              <a:rPr lang="de-DE" b="1" dirty="0" err="1" smtClean="0">
                <a:latin typeface="Arial" pitchFamily="34" charset="0"/>
                <a:cs typeface="Arial" pitchFamily="34" charset="0"/>
              </a:rPr>
              <a:t>lernmethod-ische</a:t>
            </a:r>
            <a:r>
              <a:rPr lang="de-DE" b="1" dirty="0" smtClean="0">
                <a:latin typeface="Arial" pitchFamily="34" charset="0"/>
                <a:cs typeface="Arial" pitchFamily="34" charset="0"/>
              </a:rPr>
              <a:t> Kompetenz!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750.jpg"/>
          <p:cNvPicPr>
            <a:picLocks noChangeAspect="1"/>
          </p:cNvPicPr>
          <p:nvPr/>
        </p:nvPicPr>
        <p:blipFill>
          <a:blip r:embed="rId2" cstate="print"/>
          <a:stretch>
            <a:fillRect/>
          </a:stretch>
        </p:blipFill>
        <p:spPr>
          <a:xfrm>
            <a:off x="179512" y="260648"/>
            <a:ext cx="2832315" cy="2124236"/>
          </a:xfrm>
          <a:prstGeom prst="rect">
            <a:avLst/>
          </a:prstGeom>
        </p:spPr>
      </p:pic>
      <p:pic>
        <p:nvPicPr>
          <p:cNvPr id="3" name="Grafik 2" descr="IMG_9754.jpg"/>
          <p:cNvPicPr>
            <a:picLocks noChangeAspect="1"/>
          </p:cNvPicPr>
          <p:nvPr/>
        </p:nvPicPr>
        <p:blipFill>
          <a:blip r:embed="rId3" cstate="print"/>
          <a:stretch>
            <a:fillRect/>
          </a:stretch>
        </p:blipFill>
        <p:spPr>
          <a:xfrm>
            <a:off x="3131840" y="260648"/>
            <a:ext cx="2784309" cy="2088232"/>
          </a:xfrm>
          <a:prstGeom prst="rect">
            <a:avLst/>
          </a:prstGeom>
        </p:spPr>
      </p:pic>
      <p:pic>
        <p:nvPicPr>
          <p:cNvPr id="4" name="Grafik 3" descr="IMG_9758.jpg"/>
          <p:cNvPicPr>
            <a:picLocks noChangeAspect="1"/>
          </p:cNvPicPr>
          <p:nvPr/>
        </p:nvPicPr>
        <p:blipFill>
          <a:blip r:embed="rId4" cstate="print"/>
          <a:stretch>
            <a:fillRect/>
          </a:stretch>
        </p:blipFill>
        <p:spPr>
          <a:xfrm>
            <a:off x="6084168" y="260648"/>
            <a:ext cx="2915816" cy="2186862"/>
          </a:xfrm>
          <a:prstGeom prst="rect">
            <a:avLst/>
          </a:prstGeom>
        </p:spPr>
      </p:pic>
      <p:pic>
        <p:nvPicPr>
          <p:cNvPr id="5" name="Grafik 4" descr="IMG_9761.jpg"/>
          <p:cNvPicPr>
            <a:picLocks noChangeAspect="1"/>
          </p:cNvPicPr>
          <p:nvPr/>
        </p:nvPicPr>
        <p:blipFill>
          <a:blip r:embed="rId5" cstate="print"/>
          <a:stretch>
            <a:fillRect/>
          </a:stretch>
        </p:blipFill>
        <p:spPr>
          <a:xfrm>
            <a:off x="6156176" y="2564904"/>
            <a:ext cx="2795803" cy="2096852"/>
          </a:xfrm>
          <a:prstGeom prst="rect">
            <a:avLst/>
          </a:prstGeom>
        </p:spPr>
      </p:pic>
      <p:sp>
        <p:nvSpPr>
          <p:cNvPr id="6" name="Textfeld 5"/>
          <p:cNvSpPr txBox="1"/>
          <p:nvPr/>
        </p:nvSpPr>
        <p:spPr>
          <a:xfrm>
            <a:off x="251520" y="2708920"/>
            <a:ext cx="5673413" cy="1754326"/>
          </a:xfrm>
          <a:prstGeom prst="rect">
            <a:avLst/>
          </a:prstGeom>
          <a:noFill/>
        </p:spPr>
        <p:txBody>
          <a:bodyPr wrap="none" rtlCol="0">
            <a:spAutoFit/>
          </a:bodyPr>
          <a:lstStyle/>
          <a:p>
            <a:r>
              <a:rPr lang="de-DE" dirty="0" smtClean="0">
                <a:latin typeface="Arial" pitchFamily="34" charset="0"/>
                <a:cs typeface="Arial" pitchFamily="34" charset="0"/>
              </a:rPr>
              <a:t>Erstaunlich, wie schnell so eine Papierkugel trocknet.</a:t>
            </a:r>
          </a:p>
          <a:p>
            <a:r>
              <a:rPr lang="de-DE" dirty="0" smtClean="0">
                <a:latin typeface="Arial" pitchFamily="34" charset="0"/>
                <a:cs typeface="Arial" pitchFamily="34" charset="0"/>
              </a:rPr>
              <a:t>Bereits am nächsten Tag konnten die meisten Riesen</a:t>
            </a:r>
          </a:p>
          <a:p>
            <a:r>
              <a:rPr lang="de-DE" dirty="0" smtClean="0">
                <a:latin typeface="Arial" pitchFamily="34" charset="0"/>
                <a:cs typeface="Arial" pitchFamily="34" charset="0"/>
              </a:rPr>
              <a:t>schon mit dem Anmalen der Kugel starten. Das stellte</a:t>
            </a:r>
          </a:p>
          <a:p>
            <a:r>
              <a:rPr lang="de-DE" dirty="0" smtClean="0">
                <a:latin typeface="Arial" pitchFamily="34" charset="0"/>
                <a:cs typeface="Arial" pitchFamily="34" charset="0"/>
              </a:rPr>
              <a:t>sich dann allerdings als eine echte Herausforderung </a:t>
            </a:r>
          </a:p>
          <a:p>
            <a:r>
              <a:rPr lang="de-DE" dirty="0" smtClean="0">
                <a:latin typeface="Arial" pitchFamily="34" charset="0"/>
                <a:cs typeface="Arial" pitchFamily="34" charset="0"/>
              </a:rPr>
              <a:t>heraus, war es doch als andere als leicht eine runde </a:t>
            </a:r>
          </a:p>
          <a:p>
            <a:r>
              <a:rPr lang="de-DE" dirty="0" smtClean="0">
                <a:latin typeface="Arial" pitchFamily="34" charset="0"/>
                <a:cs typeface="Arial" pitchFamily="34" charset="0"/>
              </a:rPr>
              <a:t>Kugel komplett zu bemalen. </a:t>
            </a:r>
            <a:endParaRPr lang="de-DE" dirty="0">
              <a:latin typeface="Arial" pitchFamily="34" charset="0"/>
              <a:cs typeface="Arial" pitchFamily="34" charset="0"/>
            </a:endParaRPr>
          </a:p>
        </p:txBody>
      </p:sp>
      <p:sp>
        <p:nvSpPr>
          <p:cNvPr id="7" name="Textfeld 6"/>
          <p:cNvSpPr txBox="1"/>
          <p:nvPr/>
        </p:nvSpPr>
        <p:spPr>
          <a:xfrm>
            <a:off x="251520" y="4797152"/>
            <a:ext cx="8549137" cy="1200329"/>
          </a:xfrm>
          <a:prstGeom prst="rect">
            <a:avLst/>
          </a:prstGeom>
          <a:noFill/>
        </p:spPr>
        <p:txBody>
          <a:bodyPr wrap="square" rtlCol="0">
            <a:spAutoFit/>
          </a:bodyPr>
          <a:lstStyle/>
          <a:p>
            <a:r>
              <a:rPr lang="de-DE" b="1" dirty="0" smtClean="0">
                <a:latin typeface="Arial" pitchFamily="34" charset="0"/>
                <a:cs typeface="Arial" pitchFamily="34" charset="0"/>
              </a:rPr>
              <a:t>Eine derartige Aufgabe gibt dem Kind vielfältige Möglichkeiten seine feinmotorischen Fähigkeiten weiter auszubilden. Auch werden die sinnliche Wahrnehmungsfähigkeit und kreatives Handeln gestärkt und Neugier, Lust und Freude am eigenen schöpferischen Tun erlebt.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Words>
  <Application>Microsoft Office PowerPoint</Application>
  <PresentationFormat>Bildschirmpräsentation (4:3)</PresentationFormat>
  <Paragraphs>39</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Larissa-Design</vt:lpstr>
      <vt:lpstr>Ein neues Projekt – Märchen! Wochenrückblick vom 03.06. – 07.06.2024</vt:lpstr>
      <vt:lpstr>Folie 2</vt:lpstr>
      <vt:lpstr>Folie 3</vt:lpstr>
      <vt:lpstr>Folie 4</vt:lpstr>
      <vt:lpstr>Folie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neues Projekt – Märchen! Wochenrückblick vom 03.06. – 07.06.2024</dc:title>
  <dc:creator>Leit</dc:creator>
  <cp:lastModifiedBy>Leit</cp:lastModifiedBy>
  <cp:revision>3</cp:revision>
  <dcterms:created xsi:type="dcterms:W3CDTF">2024-06-12T05:28:23Z</dcterms:created>
  <dcterms:modified xsi:type="dcterms:W3CDTF">2024-06-14T06:51:26Z</dcterms:modified>
</cp:coreProperties>
</file>