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C23438D-E928-496C-A1C2-5C8298578A12}" type="datetimeFigureOut">
              <a:rPr lang="de-DE" smtClean="0"/>
              <a:t>06.05.2024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23438D-E928-496C-A1C2-5C8298578A12}" type="datetimeFigureOut">
              <a:rPr lang="de-DE" smtClean="0"/>
              <a:t>06.05.2024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23438D-E928-496C-A1C2-5C8298578A12}" type="datetimeFigureOut">
              <a:rPr lang="de-DE" smtClean="0"/>
              <a:t>06.05.2024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23438D-E928-496C-A1C2-5C8298578A12}" type="datetimeFigureOut">
              <a:rPr lang="de-DE" smtClean="0"/>
              <a:t>06.05.2024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C23438D-E928-496C-A1C2-5C8298578A12}" type="datetimeFigureOut">
              <a:rPr lang="de-DE" smtClean="0"/>
              <a:t>06.05.2024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C23438D-E928-496C-A1C2-5C8298578A12}" type="datetimeFigureOut">
              <a:rPr lang="de-DE" smtClean="0"/>
              <a:t>06.05.2024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C23438D-E928-496C-A1C2-5C8298578A12}" type="datetimeFigureOut">
              <a:rPr lang="de-DE" smtClean="0"/>
              <a:t>06.05.2024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C23438D-E928-496C-A1C2-5C8298578A12}" type="datetimeFigureOut">
              <a:rPr lang="de-DE" smtClean="0"/>
              <a:t>06.05.2024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C23438D-E928-496C-A1C2-5C8298578A12}" type="datetimeFigureOut">
              <a:rPr lang="de-DE" smtClean="0"/>
              <a:t>06.05.2024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C23438D-E928-496C-A1C2-5C8298578A12}" type="datetimeFigureOut">
              <a:rPr lang="de-DE" smtClean="0"/>
              <a:t>06.05.2024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C23438D-E928-496C-A1C2-5C8298578A12}" type="datetimeFigureOut">
              <a:rPr lang="de-DE" smtClean="0"/>
              <a:t>06.05.2024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CF721B-268A-44F8-AC30-08F175553B50}"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3438D-E928-496C-A1C2-5C8298578A12}" type="datetimeFigureOut">
              <a:rPr lang="de-DE" smtClean="0"/>
              <a:t>06.05.2024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F721B-268A-44F8-AC30-08F175553B50}"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latin typeface="Arial" pitchFamily="34" charset="0"/>
                <a:cs typeface="Arial" pitchFamily="34" charset="0"/>
              </a:rPr>
              <a:t>Geschenke und </a:t>
            </a:r>
            <a:r>
              <a:rPr lang="de-DE" b="1" dirty="0" err="1" smtClean="0">
                <a:latin typeface="Arial" pitchFamily="34" charset="0"/>
                <a:cs typeface="Arial" pitchFamily="34" charset="0"/>
              </a:rPr>
              <a:t>Waldtag</a:t>
            </a:r>
            <a:r>
              <a:rPr lang="de-DE" b="1" dirty="0" smtClean="0">
                <a:latin typeface="Arial" pitchFamily="34" charset="0"/>
                <a:cs typeface="Arial" pitchFamily="34" charset="0"/>
              </a:rPr>
              <a:t/>
            </a:r>
            <a:br>
              <a:rPr lang="de-DE" b="1" dirty="0" smtClean="0">
                <a:latin typeface="Arial" pitchFamily="34" charset="0"/>
                <a:cs typeface="Arial" pitchFamily="34" charset="0"/>
              </a:rPr>
            </a:br>
            <a:r>
              <a:rPr lang="de-DE" sz="3100" b="1" dirty="0" smtClean="0">
                <a:latin typeface="Arial" pitchFamily="34" charset="0"/>
                <a:cs typeface="Arial" pitchFamily="34" charset="0"/>
              </a:rPr>
              <a:t>Wochenrückblick vom 29.04. bis 02.05.2024</a:t>
            </a:r>
            <a:endParaRPr lang="de-DE" sz="3100" b="1" dirty="0">
              <a:latin typeface="Arial" pitchFamily="34" charset="0"/>
              <a:cs typeface="Arial" pitchFamily="34" charset="0"/>
            </a:endParaRPr>
          </a:p>
        </p:txBody>
      </p:sp>
      <p:pic>
        <p:nvPicPr>
          <p:cNvPr id="5" name="Grafik 4" descr="IMG_9312.jpg"/>
          <p:cNvPicPr>
            <a:picLocks noChangeAspect="1"/>
          </p:cNvPicPr>
          <p:nvPr/>
        </p:nvPicPr>
        <p:blipFill>
          <a:blip r:embed="rId2" cstate="print"/>
          <a:stretch>
            <a:fillRect/>
          </a:stretch>
        </p:blipFill>
        <p:spPr>
          <a:xfrm>
            <a:off x="179512" y="1556792"/>
            <a:ext cx="2592288" cy="1944216"/>
          </a:xfrm>
          <a:prstGeom prst="rect">
            <a:avLst/>
          </a:prstGeom>
        </p:spPr>
      </p:pic>
      <p:pic>
        <p:nvPicPr>
          <p:cNvPr id="6" name="Grafik 5" descr="IMG_9317.jpg"/>
          <p:cNvPicPr>
            <a:picLocks noChangeAspect="1"/>
          </p:cNvPicPr>
          <p:nvPr/>
        </p:nvPicPr>
        <p:blipFill>
          <a:blip r:embed="rId3" cstate="print"/>
          <a:stretch>
            <a:fillRect/>
          </a:stretch>
        </p:blipFill>
        <p:spPr>
          <a:xfrm>
            <a:off x="5940152" y="1556792"/>
            <a:ext cx="2651787" cy="1988840"/>
          </a:xfrm>
          <a:prstGeom prst="rect">
            <a:avLst/>
          </a:prstGeom>
        </p:spPr>
      </p:pic>
      <p:pic>
        <p:nvPicPr>
          <p:cNvPr id="7" name="Grafik 6" descr="IMG_9320.jpg"/>
          <p:cNvPicPr>
            <a:picLocks noChangeAspect="1"/>
          </p:cNvPicPr>
          <p:nvPr/>
        </p:nvPicPr>
        <p:blipFill>
          <a:blip r:embed="rId4" cstate="print"/>
          <a:stretch>
            <a:fillRect/>
          </a:stretch>
        </p:blipFill>
        <p:spPr>
          <a:xfrm>
            <a:off x="2987825" y="1556792"/>
            <a:ext cx="2592288" cy="1944216"/>
          </a:xfrm>
          <a:prstGeom prst="rect">
            <a:avLst/>
          </a:prstGeom>
        </p:spPr>
      </p:pic>
      <p:pic>
        <p:nvPicPr>
          <p:cNvPr id="8" name="Grafik 7" descr="IMG_9335.jpg"/>
          <p:cNvPicPr>
            <a:picLocks noChangeAspect="1"/>
          </p:cNvPicPr>
          <p:nvPr/>
        </p:nvPicPr>
        <p:blipFill>
          <a:blip r:embed="rId5" cstate="print"/>
          <a:stretch>
            <a:fillRect/>
          </a:stretch>
        </p:blipFill>
        <p:spPr>
          <a:xfrm>
            <a:off x="179513" y="3645024"/>
            <a:ext cx="2592288" cy="1944216"/>
          </a:xfrm>
          <a:prstGeom prst="rect">
            <a:avLst/>
          </a:prstGeom>
        </p:spPr>
      </p:pic>
      <p:sp>
        <p:nvSpPr>
          <p:cNvPr id="9" name="Textfeld 8"/>
          <p:cNvSpPr txBox="1"/>
          <p:nvPr/>
        </p:nvSpPr>
        <p:spPr>
          <a:xfrm>
            <a:off x="2987824" y="3645024"/>
            <a:ext cx="6038965" cy="1754326"/>
          </a:xfrm>
          <a:prstGeom prst="rect">
            <a:avLst/>
          </a:prstGeom>
          <a:noFill/>
        </p:spPr>
        <p:txBody>
          <a:bodyPr wrap="square" rtlCol="0">
            <a:spAutoFit/>
          </a:bodyPr>
          <a:lstStyle/>
          <a:p>
            <a:r>
              <a:rPr lang="de-DE" dirty="0" smtClean="0">
                <a:latin typeface="Arial" pitchFamily="34" charset="0"/>
                <a:cs typeface="Arial" pitchFamily="34" charset="0"/>
              </a:rPr>
              <a:t>Der alljährliche Ehrentag für Mutter und Vater stand an </a:t>
            </a:r>
          </a:p>
          <a:p>
            <a:r>
              <a:rPr lang="de-DE" dirty="0" smtClean="0">
                <a:latin typeface="Arial" pitchFamily="34" charset="0"/>
                <a:cs typeface="Arial" pitchFamily="34" charset="0"/>
              </a:rPr>
              <a:t>und die Überraschung musste gestaltet werden. Mit viel</a:t>
            </a:r>
          </a:p>
          <a:p>
            <a:r>
              <a:rPr lang="de-DE" dirty="0" smtClean="0">
                <a:latin typeface="Arial" pitchFamily="34" charset="0"/>
                <a:cs typeface="Arial" pitchFamily="34" charset="0"/>
              </a:rPr>
              <a:t>Hingabe und Ehrgeiz arbeiteten die Riesen an diesen </a:t>
            </a:r>
          </a:p>
          <a:p>
            <a:r>
              <a:rPr lang="de-DE" dirty="0" smtClean="0">
                <a:latin typeface="Arial" pitchFamily="34" charset="0"/>
                <a:cs typeface="Arial" pitchFamily="34" charset="0"/>
              </a:rPr>
              <a:t>Geschenken, sodass richtige kleine Kunstwerke entstanden. Die Eltern werden sich hoffentlich freuen, zu</a:t>
            </a:r>
          </a:p>
          <a:p>
            <a:r>
              <a:rPr lang="de-DE" dirty="0" smtClean="0">
                <a:latin typeface="Arial" pitchFamily="34" charset="0"/>
                <a:cs typeface="Arial" pitchFamily="34" charset="0"/>
              </a:rPr>
              <a:t>Mal das Geschenk auch noch recht nützlich ist. </a:t>
            </a:r>
            <a:endParaRPr lang="de-DE" dirty="0">
              <a:latin typeface="Arial" pitchFamily="34" charset="0"/>
              <a:cs typeface="Arial" pitchFamily="34" charset="0"/>
            </a:endParaRPr>
          </a:p>
        </p:txBody>
      </p:sp>
      <p:sp>
        <p:nvSpPr>
          <p:cNvPr id="10" name="Textfeld 9"/>
          <p:cNvSpPr txBox="1"/>
          <p:nvPr/>
        </p:nvSpPr>
        <p:spPr>
          <a:xfrm>
            <a:off x="179512" y="5373216"/>
            <a:ext cx="8964488" cy="1200329"/>
          </a:xfrm>
          <a:prstGeom prst="rect">
            <a:avLst/>
          </a:prstGeom>
          <a:noFill/>
        </p:spPr>
        <p:txBody>
          <a:bodyPr wrap="square" rtlCol="0">
            <a:spAutoFit/>
          </a:bodyPr>
          <a:lstStyle/>
          <a:p>
            <a:r>
              <a:rPr lang="de-DE" b="1" dirty="0" smtClean="0">
                <a:latin typeface="Arial" pitchFamily="34" charset="0"/>
                <a:cs typeface="Arial" pitchFamily="34" charset="0"/>
              </a:rPr>
              <a:t>                                             Mit kreativen Ideen und feinmotorischen Geschick selbstständig eine Überraschung für andere zu gestalten,  machen Kinder bei entsprechender Motivation ausgesprochen gern. Sie erleben sich als kompetent und stärken ihre sozialen Beziehungen.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9327.jpg"/>
          <p:cNvPicPr>
            <a:picLocks noChangeAspect="1"/>
          </p:cNvPicPr>
          <p:nvPr/>
        </p:nvPicPr>
        <p:blipFill>
          <a:blip r:embed="rId2" cstate="print"/>
          <a:stretch>
            <a:fillRect/>
          </a:stretch>
        </p:blipFill>
        <p:spPr>
          <a:xfrm>
            <a:off x="251520" y="116632"/>
            <a:ext cx="3072341" cy="2304256"/>
          </a:xfrm>
          <a:prstGeom prst="rect">
            <a:avLst/>
          </a:prstGeom>
        </p:spPr>
      </p:pic>
      <p:pic>
        <p:nvPicPr>
          <p:cNvPr id="4" name="Grafik 3" descr="IMG_9331.jpg"/>
          <p:cNvPicPr>
            <a:picLocks noChangeAspect="1"/>
          </p:cNvPicPr>
          <p:nvPr/>
        </p:nvPicPr>
        <p:blipFill>
          <a:blip r:embed="rId3" cstate="print"/>
          <a:stretch>
            <a:fillRect/>
          </a:stretch>
        </p:blipFill>
        <p:spPr>
          <a:xfrm>
            <a:off x="6300191" y="188640"/>
            <a:ext cx="2688299" cy="2016224"/>
          </a:xfrm>
          <a:prstGeom prst="rect">
            <a:avLst/>
          </a:prstGeom>
        </p:spPr>
      </p:pic>
      <p:pic>
        <p:nvPicPr>
          <p:cNvPr id="5" name="Grafik 4" descr="IMG_9325.jpg"/>
          <p:cNvPicPr>
            <a:picLocks noChangeAspect="1"/>
          </p:cNvPicPr>
          <p:nvPr/>
        </p:nvPicPr>
        <p:blipFill>
          <a:blip r:embed="rId4" cstate="print"/>
          <a:stretch>
            <a:fillRect/>
          </a:stretch>
        </p:blipFill>
        <p:spPr>
          <a:xfrm>
            <a:off x="179512" y="2636912"/>
            <a:ext cx="3096344" cy="2322258"/>
          </a:xfrm>
          <a:prstGeom prst="rect">
            <a:avLst/>
          </a:prstGeom>
        </p:spPr>
      </p:pic>
      <p:pic>
        <p:nvPicPr>
          <p:cNvPr id="6" name="Grafik 5" descr="IMG_9326.jpg"/>
          <p:cNvPicPr>
            <a:picLocks noChangeAspect="1"/>
          </p:cNvPicPr>
          <p:nvPr/>
        </p:nvPicPr>
        <p:blipFill>
          <a:blip r:embed="rId5" cstate="print"/>
          <a:stretch>
            <a:fillRect/>
          </a:stretch>
        </p:blipFill>
        <p:spPr>
          <a:xfrm>
            <a:off x="6215674" y="2708920"/>
            <a:ext cx="2784309" cy="2088232"/>
          </a:xfrm>
          <a:prstGeom prst="rect">
            <a:avLst/>
          </a:prstGeom>
        </p:spPr>
      </p:pic>
      <p:sp>
        <p:nvSpPr>
          <p:cNvPr id="7" name="Textfeld 6"/>
          <p:cNvSpPr txBox="1"/>
          <p:nvPr/>
        </p:nvSpPr>
        <p:spPr>
          <a:xfrm>
            <a:off x="3419872" y="116632"/>
            <a:ext cx="2808312" cy="5355312"/>
          </a:xfrm>
          <a:prstGeom prst="rect">
            <a:avLst/>
          </a:prstGeom>
          <a:noFill/>
        </p:spPr>
        <p:txBody>
          <a:bodyPr wrap="square" rtlCol="0">
            <a:spAutoFit/>
          </a:bodyPr>
          <a:lstStyle/>
          <a:p>
            <a:r>
              <a:rPr lang="de-DE" dirty="0" smtClean="0">
                <a:latin typeface="Arial" pitchFamily="34" charset="0"/>
                <a:cs typeface="Arial" pitchFamily="34" charset="0"/>
              </a:rPr>
              <a:t>Gemeinsame Zeit für</a:t>
            </a:r>
          </a:p>
          <a:p>
            <a:r>
              <a:rPr lang="de-DE" dirty="0" smtClean="0">
                <a:latin typeface="Arial" pitchFamily="34" charset="0"/>
                <a:cs typeface="Arial" pitchFamily="34" charset="0"/>
              </a:rPr>
              <a:t>Spiele in der Gruppe</a:t>
            </a:r>
          </a:p>
          <a:p>
            <a:r>
              <a:rPr lang="de-DE" dirty="0" smtClean="0">
                <a:latin typeface="Arial" pitchFamily="34" charset="0"/>
                <a:cs typeface="Arial" pitchFamily="34" charset="0"/>
              </a:rPr>
              <a:t>sind wichtig und immer</a:t>
            </a:r>
          </a:p>
          <a:p>
            <a:r>
              <a:rPr lang="de-DE" dirty="0" smtClean="0">
                <a:latin typeface="Arial" pitchFamily="34" charset="0"/>
                <a:cs typeface="Arial" pitchFamily="34" charset="0"/>
              </a:rPr>
              <a:t>wieder ein besonderer</a:t>
            </a:r>
          </a:p>
          <a:p>
            <a:r>
              <a:rPr lang="de-DE" dirty="0" smtClean="0">
                <a:latin typeface="Arial" pitchFamily="34" charset="0"/>
                <a:cs typeface="Arial" pitchFamily="34" charset="0"/>
              </a:rPr>
              <a:t>Höhepunkt für die Kinder. Sich miteinander zu messen, sich gegen-seitig anzuspornen und als Gruppe gemeinsam Spaß zu erleben ist für die Kinder immer wieder etwas Besonders. Aus diesem Grund wird sich immer wieder Zeit dafür genommen und die Wünsche der Kinder dabei entsprechend berücksichtigt. </a:t>
            </a:r>
          </a:p>
          <a:p>
            <a:endParaRPr lang="de-DE" dirty="0"/>
          </a:p>
        </p:txBody>
      </p:sp>
      <p:sp>
        <p:nvSpPr>
          <p:cNvPr id="9" name="Textfeld 8"/>
          <p:cNvSpPr txBox="1"/>
          <p:nvPr/>
        </p:nvSpPr>
        <p:spPr>
          <a:xfrm>
            <a:off x="179512" y="5229200"/>
            <a:ext cx="9143722" cy="1754326"/>
          </a:xfrm>
          <a:prstGeom prst="rect">
            <a:avLst/>
          </a:prstGeom>
          <a:noFill/>
        </p:spPr>
        <p:txBody>
          <a:bodyPr wrap="square" rtlCol="0">
            <a:spAutoFit/>
          </a:bodyPr>
          <a:lstStyle/>
          <a:p>
            <a:r>
              <a:rPr lang="de-DE" b="1" dirty="0" smtClean="0">
                <a:latin typeface="Arial" pitchFamily="34" charset="0"/>
                <a:cs typeface="Arial" pitchFamily="34" charset="0"/>
              </a:rPr>
              <a:t>Bewegungserfahrungen sind nicht nur für die Gesundheit und </a:t>
            </a:r>
            <a:r>
              <a:rPr lang="de-DE" b="1" dirty="0" err="1" smtClean="0">
                <a:latin typeface="Arial" pitchFamily="34" charset="0"/>
                <a:cs typeface="Arial" pitchFamily="34" charset="0"/>
              </a:rPr>
              <a:t>Bewegungsent</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wicklung</a:t>
            </a:r>
            <a:r>
              <a:rPr lang="de-DE" b="1" dirty="0" smtClean="0">
                <a:latin typeface="Arial" pitchFamily="34" charset="0"/>
                <a:cs typeface="Arial" pitchFamily="34" charset="0"/>
              </a:rPr>
              <a:t> entscheidend, sondern auch für die Entwicklung der Wahrnehmung </a:t>
            </a:r>
          </a:p>
          <a:p>
            <a:r>
              <a:rPr lang="de-DE" b="1" dirty="0" smtClean="0">
                <a:latin typeface="Arial" pitchFamily="34" charset="0"/>
                <a:cs typeface="Arial" pitchFamily="34" charset="0"/>
              </a:rPr>
              <a:t>sowie für die kognitive und soziale Entwicklung. Zudem können Kinder </a:t>
            </a:r>
            <a:r>
              <a:rPr lang="de-DE" b="1" dirty="0" err="1" smtClean="0">
                <a:latin typeface="Arial" pitchFamily="34" charset="0"/>
                <a:cs typeface="Arial" pitchFamily="34" charset="0"/>
              </a:rPr>
              <a:t>erken</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nen</a:t>
            </a:r>
            <a:r>
              <a:rPr lang="de-DE" b="1" dirty="0" smtClean="0">
                <a:latin typeface="Arial" pitchFamily="34" charset="0"/>
                <a:cs typeface="Arial" pitchFamily="34" charset="0"/>
              </a:rPr>
              <a:t>, dass soziale Regeln notwendig sowie Kooperation, gegenseitige Rücksicht-</a:t>
            </a:r>
          </a:p>
          <a:p>
            <a:r>
              <a:rPr lang="de-DE" b="1" dirty="0" err="1" smtClean="0">
                <a:latin typeface="Arial" pitchFamily="34" charset="0"/>
                <a:cs typeface="Arial" pitchFamily="34" charset="0"/>
              </a:rPr>
              <a:t>nahme</a:t>
            </a:r>
            <a:r>
              <a:rPr lang="de-DE" b="1" dirty="0" smtClean="0">
                <a:latin typeface="Arial" pitchFamily="34" charset="0"/>
                <a:cs typeface="Arial" pitchFamily="34" charset="0"/>
              </a:rPr>
              <a:t> und Hilfe für alle von Vorteil sind. </a:t>
            </a:r>
          </a:p>
          <a:p>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1604.jpg"/>
          <p:cNvPicPr>
            <a:picLocks noChangeAspect="1"/>
          </p:cNvPicPr>
          <p:nvPr/>
        </p:nvPicPr>
        <p:blipFill>
          <a:blip r:embed="rId2" cstate="print"/>
          <a:stretch>
            <a:fillRect/>
          </a:stretch>
        </p:blipFill>
        <p:spPr>
          <a:xfrm>
            <a:off x="251520" y="260648"/>
            <a:ext cx="2283718" cy="3044957"/>
          </a:xfrm>
          <a:prstGeom prst="rect">
            <a:avLst/>
          </a:prstGeom>
        </p:spPr>
      </p:pic>
      <p:pic>
        <p:nvPicPr>
          <p:cNvPr id="3" name="Grafik 2" descr="IMG_1609.jpg"/>
          <p:cNvPicPr>
            <a:picLocks noChangeAspect="1"/>
          </p:cNvPicPr>
          <p:nvPr/>
        </p:nvPicPr>
        <p:blipFill>
          <a:blip r:embed="rId3" cstate="print"/>
          <a:stretch>
            <a:fillRect/>
          </a:stretch>
        </p:blipFill>
        <p:spPr>
          <a:xfrm>
            <a:off x="2699792" y="260648"/>
            <a:ext cx="2268252" cy="3024336"/>
          </a:xfrm>
          <a:prstGeom prst="rect">
            <a:avLst/>
          </a:prstGeom>
        </p:spPr>
      </p:pic>
      <p:pic>
        <p:nvPicPr>
          <p:cNvPr id="4" name="Grafik 3" descr="IMG_1610.jpg"/>
          <p:cNvPicPr>
            <a:picLocks noChangeAspect="1"/>
          </p:cNvPicPr>
          <p:nvPr/>
        </p:nvPicPr>
        <p:blipFill>
          <a:blip r:embed="rId4" cstate="print"/>
          <a:stretch>
            <a:fillRect/>
          </a:stretch>
        </p:blipFill>
        <p:spPr>
          <a:xfrm>
            <a:off x="7272300" y="4293096"/>
            <a:ext cx="1620180" cy="2160240"/>
          </a:xfrm>
          <a:prstGeom prst="rect">
            <a:avLst/>
          </a:prstGeom>
        </p:spPr>
      </p:pic>
      <p:pic>
        <p:nvPicPr>
          <p:cNvPr id="5" name="Grafik 4" descr="IMG_1614.jpg"/>
          <p:cNvPicPr>
            <a:picLocks noChangeAspect="1"/>
          </p:cNvPicPr>
          <p:nvPr/>
        </p:nvPicPr>
        <p:blipFill>
          <a:blip r:embed="rId5" cstate="print"/>
          <a:stretch>
            <a:fillRect/>
          </a:stretch>
        </p:blipFill>
        <p:spPr>
          <a:xfrm>
            <a:off x="179512" y="3429000"/>
            <a:ext cx="2304256" cy="3072342"/>
          </a:xfrm>
          <a:prstGeom prst="rect">
            <a:avLst/>
          </a:prstGeom>
        </p:spPr>
      </p:pic>
      <p:pic>
        <p:nvPicPr>
          <p:cNvPr id="6" name="Grafik 5" descr="IMG_1615.jpg"/>
          <p:cNvPicPr>
            <a:picLocks noChangeAspect="1"/>
          </p:cNvPicPr>
          <p:nvPr/>
        </p:nvPicPr>
        <p:blipFill>
          <a:blip r:embed="rId6" cstate="print"/>
          <a:stretch>
            <a:fillRect/>
          </a:stretch>
        </p:blipFill>
        <p:spPr>
          <a:xfrm>
            <a:off x="2699792" y="3429000"/>
            <a:ext cx="2268252" cy="3024336"/>
          </a:xfrm>
          <a:prstGeom prst="rect">
            <a:avLst/>
          </a:prstGeom>
        </p:spPr>
      </p:pic>
      <p:sp>
        <p:nvSpPr>
          <p:cNvPr id="8" name="Textfeld 7"/>
          <p:cNvSpPr txBox="1"/>
          <p:nvPr/>
        </p:nvSpPr>
        <p:spPr>
          <a:xfrm>
            <a:off x="5076056" y="332656"/>
            <a:ext cx="3960440" cy="6186309"/>
          </a:xfrm>
          <a:prstGeom prst="rect">
            <a:avLst/>
          </a:prstGeom>
          <a:noFill/>
        </p:spPr>
        <p:txBody>
          <a:bodyPr wrap="square" rtlCol="0">
            <a:spAutoFit/>
          </a:bodyPr>
          <a:lstStyle/>
          <a:p>
            <a:r>
              <a:rPr lang="de-DE" dirty="0" smtClean="0">
                <a:latin typeface="Arial" pitchFamily="34" charset="0"/>
                <a:cs typeface="Arial" pitchFamily="34" charset="0"/>
              </a:rPr>
              <a:t>Endlich wieder </a:t>
            </a:r>
            <a:r>
              <a:rPr lang="de-DE" dirty="0" err="1" smtClean="0">
                <a:latin typeface="Arial" pitchFamily="34" charset="0"/>
                <a:cs typeface="Arial" pitchFamily="34" charset="0"/>
              </a:rPr>
              <a:t>Waldtag</a:t>
            </a:r>
            <a:r>
              <a:rPr lang="de-DE" dirty="0" smtClean="0">
                <a:latin typeface="Arial" pitchFamily="34" charset="0"/>
                <a:cs typeface="Arial" pitchFamily="34" charset="0"/>
              </a:rPr>
              <a:t>! Auch wenn</a:t>
            </a:r>
          </a:p>
          <a:p>
            <a:r>
              <a:rPr lang="de-DE" dirty="0" smtClean="0">
                <a:latin typeface="Arial" pitchFamily="34" charset="0"/>
                <a:cs typeface="Arial" pitchFamily="34" charset="0"/>
              </a:rPr>
              <a:t>das Wetter nicht sehr einladend war,</a:t>
            </a:r>
          </a:p>
          <a:p>
            <a:r>
              <a:rPr lang="de-DE" dirty="0" smtClean="0">
                <a:latin typeface="Arial" pitchFamily="34" charset="0"/>
                <a:cs typeface="Arial" pitchFamily="34" charset="0"/>
              </a:rPr>
              <a:t>waren alle 21 Riesen da, um an die-</a:t>
            </a:r>
          </a:p>
          <a:p>
            <a:r>
              <a:rPr lang="de-DE" dirty="0" err="1" smtClean="0">
                <a:latin typeface="Arial" pitchFamily="34" charset="0"/>
                <a:cs typeface="Arial" pitchFamily="34" charset="0"/>
              </a:rPr>
              <a:t>sem</a:t>
            </a:r>
            <a:r>
              <a:rPr lang="de-DE" dirty="0" smtClean="0">
                <a:latin typeface="Arial" pitchFamily="34" charset="0"/>
                <a:cs typeface="Arial" pitchFamily="34" charset="0"/>
              </a:rPr>
              <a:t> Ausflug teilzunehmen. Da es überall sehr nass und matschig war, beschloss die Gruppe diesen Tag zu nutzen und zum Stengers –Turm zu wandern. Ein ordentliches Stück Weg, das zurück gelegt werden musst und so schmeckte das Vesper auf </a:t>
            </a:r>
            <a:r>
              <a:rPr lang="de-DE" dirty="0" err="1" smtClean="0">
                <a:latin typeface="Arial" pitchFamily="34" charset="0"/>
                <a:cs typeface="Arial" pitchFamily="34" charset="0"/>
              </a:rPr>
              <a:t>derTurmplattform</a:t>
            </a:r>
            <a:r>
              <a:rPr lang="de-DE" dirty="0" smtClean="0">
                <a:latin typeface="Arial" pitchFamily="34" charset="0"/>
                <a:cs typeface="Arial" pitchFamily="34" charset="0"/>
              </a:rPr>
              <a:t> besonders gut.  </a:t>
            </a:r>
          </a:p>
          <a:p>
            <a:r>
              <a:rPr lang="de-DE" b="1" dirty="0" smtClean="0">
                <a:latin typeface="Arial" pitchFamily="34" charset="0"/>
                <a:cs typeface="Arial" pitchFamily="34" charset="0"/>
              </a:rPr>
              <a:t>Nur durch echte und praktische</a:t>
            </a:r>
          </a:p>
          <a:p>
            <a:r>
              <a:rPr lang="de-DE" b="1" dirty="0" smtClean="0">
                <a:latin typeface="Arial" pitchFamily="34" charset="0"/>
                <a:cs typeface="Arial" pitchFamily="34" charset="0"/>
              </a:rPr>
              <a:t>Naturerfahrung können Kinder die</a:t>
            </a:r>
          </a:p>
          <a:p>
            <a:r>
              <a:rPr lang="de-DE" b="1" dirty="0" smtClean="0">
                <a:latin typeface="Arial" pitchFamily="34" charset="0"/>
                <a:cs typeface="Arial" pitchFamily="34" charset="0"/>
              </a:rPr>
              <a:t>Natur mit allen</a:t>
            </a:r>
          </a:p>
          <a:p>
            <a:r>
              <a:rPr lang="de-DE" b="1" dirty="0" smtClean="0">
                <a:latin typeface="Arial" pitchFamily="34" charset="0"/>
                <a:cs typeface="Arial" pitchFamily="34" charset="0"/>
              </a:rPr>
              <a:t>Sinnen erfahren</a:t>
            </a:r>
          </a:p>
          <a:p>
            <a:r>
              <a:rPr lang="de-DE" b="1" dirty="0" smtClean="0">
                <a:latin typeface="Arial" pitchFamily="34" charset="0"/>
                <a:cs typeface="Arial" pitchFamily="34" charset="0"/>
              </a:rPr>
              <a:t>und ihren </a:t>
            </a:r>
            <a:r>
              <a:rPr lang="de-DE" b="1" dirty="0" err="1" smtClean="0">
                <a:latin typeface="Arial" pitchFamily="34" charset="0"/>
                <a:cs typeface="Arial" pitchFamily="34" charset="0"/>
              </a:rPr>
              <a:t>beson</a:t>
            </a:r>
            <a:r>
              <a:rPr lang="de-DE" b="1" dirty="0" smtClean="0">
                <a:latin typeface="Arial" pitchFamily="34" charset="0"/>
                <a:cs typeface="Arial" pitchFamily="34" charset="0"/>
              </a:rPr>
              <a:t>-</a:t>
            </a:r>
          </a:p>
          <a:p>
            <a:r>
              <a:rPr lang="de-DE" b="1" dirty="0" smtClean="0">
                <a:latin typeface="Arial" pitchFamily="34" charset="0"/>
                <a:cs typeface="Arial" pitchFamily="34" charset="0"/>
              </a:rPr>
              <a:t>deren Wert wahr-</a:t>
            </a:r>
          </a:p>
          <a:p>
            <a:r>
              <a:rPr lang="de-DE" b="1" dirty="0" smtClean="0">
                <a:latin typeface="Arial" pitchFamily="34" charset="0"/>
                <a:cs typeface="Arial" pitchFamily="34" charset="0"/>
              </a:rPr>
              <a:t>nehmen. Das er-</a:t>
            </a:r>
          </a:p>
          <a:p>
            <a:r>
              <a:rPr lang="de-DE" b="1" dirty="0" err="1" smtClean="0">
                <a:latin typeface="Arial" pitchFamily="34" charset="0"/>
                <a:cs typeface="Arial" pitchFamily="34" charset="0"/>
              </a:rPr>
              <a:t>möglicht</a:t>
            </a:r>
            <a:r>
              <a:rPr lang="de-DE" b="1" dirty="0" smtClean="0">
                <a:latin typeface="Arial" pitchFamily="34" charset="0"/>
                <a:cs typeface="Arial" pitchFamily="34" charset="0"/>
              </a:rPr>
              <a:t> die </a:t>
            </a:r>
            <a:r>
              <a:rPr lang="de-DE" b="1" dirty="0" err="1" smtClean="0">
                <a:latin typeface="Arial" pitchFamily="34" charset="0"/>
                <a:cs typeface="Arial" pitchFamily="34" charset="0"/>
              </a:rPr>
              <a:t>Ent</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wicklung</a:t>
            </a:r>
            <a:r>
              <a:rPr lang="de-DE" b="1" dirty="0" smtClean="0">
                <a:latin typeface="Arial" pitchFamily="34" charset="0"/>
                <a:cs typeface="Arial" pitchFamily="34" charset="0"/>
              </a:rPr>
              <a:t> eines</a:t>
            </a:r>
          </a:p>
          <a:p>
            <a:r>
              <a:rPr lang="de-DE" b="1" dirty="0" smtClean="0">
                <a:latin typeface="Arial" pitchFamily="34" charset="0"/>
                <a:cs typeface="Arial" pitchFamily="34" charset="0"/>
              </a:rPr>
              <a:t>ökologischen </a:t>
            </a:r>
            <a:r>
              <a:rPr lang="de-DE" b="1" dirty="0" err="1" smtClean="0">
                <a:latin typeface="Arial" pitchFamily="34" charset="0"/>
                <a:cs typeface="Arial" pitchFamily="34" charset="0"/>
              </a:rPr>
              <a:t>Ver</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antwortungsfühls</a:t>
            </a:r>
            <a:r>
              <a:rPr lang="de-DE"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1620.jpg"/>
          <p:cNvPicPr>
            <a:picLocks noChangeAspect="1"/>
          </p:cNvPicPr>
          <p:nvPr/>
        </p:nvPicPr>
        <p:blipFill>
          <a:blip r:embed="rId2" cstate="print"/>
          <a:stretch>
            <a:fillRect/>
          </a:stretch>
        </p:blipFill>
        <p:spPr>
          <a:xfrm>
            <a:off x="251520" y="2780928"/>
            <a:ext cx="2664296" cy="1998222"/>
          </a:xfrm>
          <a:prstGeom prst="rect">
            <a:avLst/>
          </a:prstGeom>
        </p:spPr>
      </p:pic>
      <p:pic>
        <p:nvPicPr>
          <p:cNvPr id="3" name="Grafik 2" descr="IMG_1623.jpg"/>
          <p:cNvPicPr>
            <a:picLocks noChangeAspect="1"/>
          </p:cNvPicPr>
          <p:nvPr/>
        </p:nvPicPr>
        <p:blipFill>
          <a:blip r:embed="rId3" cstate="print"/>
          <a:stretch>
            <a:fillRect/>
          </a:stretch>
        </p:blipFill>
        <p:spPr>
          <a:xfrm>
            <a:off x="4860032" y="188640"/>
            <a:ext cx="3264362" cy="2448272"/>
          </a:xfrm>
          <a:prstGeom prst="rect">
            <a:avLst/>
          </a:prstGeom>
        </p:spPr>
      </p:pic>
      <p:pic>
        <p:nvPicPr>
          <p:cNvPr id="4" name="Grafik 3" descr="IMG_1624.jpg"/>
          <p:cNvPicPr>
            <a:picLocks noChangeAspect="1"/>
          </p:cNvPicPr>
          <p:nvPr/>
        </p:nvPicPr>
        <p:blipFill>
          <a:blip r:embed="rId4" cstate="print"/>
          <a:stretch>
            <a:fillRect/>
          </a:stretch>
        </p:blipFill>
        <p:spPr>
          <a:xfrm>
            <a:off x="3275856" y="2780928"/>
            <a:ext cx="2592288" cy="1944216"/>
          </a:xfrm>
          <a:prstGeom prst="rect">
            <a:avLst/>
          </a:prstGeom>
        </p:spPr>
      </p:pic>
      <p:pic>
        <p:nvPicPr>
          <p:cNvPr id="5" name="Grafik 4" descr="IMG_1618.jpg"/>
          <p:cNvPicPr>
            <a:picLocks noChangeAspect="1"/>
          </p:cNvPicPr>
          <p:nvPr/>
        </p:nvPicPr>
        <p:blipFill>
          <a:blip r:embed="rId5" cstate="print"/>
          <a:stretch>
            <a:fillRect/>
          </a:stretch>
        </p:blipFill>
        <p:spPr>
          <a:xfrm>
            <a:off x="755576" y="188640"/>
            <a:ext cx="3360373" cy="2520280"/>
          </a:xfrm>
          <a:prstGeom prst="rect">
            <a:avLst/>
          </a:prstGeom>
        </p:spPr>
      </p:pic>
      <p:pic>
        <p:nvPicPr>
          <p:cNvPr id="6" name="Grafik 5" descr="IMG_1625.jpg"/>
          <p:cNvPicPr>
            <a:picLocks noChangeAspect="1"/>
          </p:cNvPicPr>
          <p:nvPr/>
        </p:nvPicPr>
        <p:blipFill>
          <a:blip r:embed="rId6" cstate="print"/>
          <a:stretch>
            <a:fillRect/>
          </a:stretch>
        </p:blipFill>
        <p:spPr>
          <a:xfrm>
            <a:off x="6300192" y="2708920"/>
            <a:ext cx="2627784" cy="1970838"/>
          </a:xfrm>
          <a:prstGeom prst="rect">
            <a:avLst/>
          </a:prstGeom>
        </p:spPr>
      </p:pic>
      <p:sp>
        <p:nvSpPr>
          <p:cNvPr id="7" name="Textfeld 6"/>
          <p:cNvSpPr txBox="1"/>
          <p:nvPr/>
        </p:nvSpPr>
        <p:spPr>
          <a:xfrm>
            <a:off x="179512" y="4941168"/>
            <a:ext cx="8856984" cy="1754326"/>
          </a:xfrm>
          <a:prstGeom prst="rect">
            <a:avLst/>
          </a:prstGeom>
          <a:noFill/>
        </p:spPr>
        <p:txBody>
          <a:bodyPr wrap="square" rtlCol="0">
            <a:spAutoFit/>
          </a:bodyPr>
          <a:lstStyle/>
          <a:p>
            <a:r>
              <a:rPr lang="de-DE" dirty="0" smtClean="0">
                <a:latin typeface="Arial" pitchFamily="34" charset="0"/>
                <a:cs typeface="Arial" pitchFamily="34" charset="0"/>
              </a:rPr>
              <a:t>Was für ein matschiger Sportplatz! Dort musste auf dem Rückweg natürlich erst nochmal Halt gemacht und das Gelände erkundet werden. Danach ging auf einem anderen Weg wieder in den Kindergarten zurückging.</a:t>
            </a:r>
          </a:p>
          <a:p>
            <a:r>
              <a:rPr lang="de-DE" b="1" dirty="0" smtClean="0">
                <a:latin typeface="Arial" pitchFamily="34" charset="0"/>
                <a:cs typeface="Arial" pitchFamily="34" charset="0"/>
              </a:rPr>
              <a:t>Solche Ausflüge ermöglichen das Kennenlernen und Erschließen der unmittelbaren Lebenswelt der Kinder. Sie werden zunehmend vertraut mit ihrer direkten </a:t>
            </a:r>
            <a:r>
              <a:rPr lang="de-DE" b="1" smtClean="0">
                <a:latin typeface="Arial" pitchFamily="34" charset="0"/>
                <a:cs typeface="Arial" pitchFamily="34" charset="0"/>
              </a:rPr>
              <a:t>Umgebung und </a:t>
            </a:r>
            <a:r>
              <a:rPr lang="de-DE" b="1" dirty="0" smtClean="0">
                <a:latin typeface="Arial" pitchFamily="34" charset="0"/>
                <a:cs typeface="Arial" pitchFamily="34" charset="0"/>
              </a:rPr>
              <a:t>kennen sich immer besser aus.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Bildschirmpräsentation (4:3)</PresentationFormat>
  <Paragraphs>34</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Geschenke und Waldtag Wochenrückblick vom 29.04. bis 02.05.2024</vt:lpstr>
      <vt:lpstr>Folie 2</vt:lpstr>
      <vt:lpstr>Folie 3</vt:lpstr>
      <vt:lpstr>Folie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Geschenke und Waldtag Wochenrückblick vom 29.04. bis 02.05.2024</dc:title>
  <dc:creator>Leit</dc:creator>
  <cp:lastModifiedBy>Leit</cp:lastModifiedBy>
  <cp:revision>1</cp:revision>
  <dcterms:created xsi:type="dcterms:W3CDTF">2024-05-06T05:22:39Z</dcterms:created>
  <dcterms:modified xsi:type="dcterms:W3CDTF">2024-05-06T09:33:59Z</dcterms:modified>
</cp:coreProperties>
</file>