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A64C0B9-9442-46C4-BE05-3A4A617F41DA}" type="datetimeFigureOut">
              <a:rPr lang="de-DE" smtClean="0"/>
              <a:pPr/>
              <a:t>23.04.2024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9A27110-1375-4970-A1F2-FABB77D036BD}"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A64C0B9-9442-46C4-BE05-3A4A617F41DA}" type="datetimeFigureOut">
              <a:rPr lang="de-DE" smtClean="0"/>
              <a:pPr/>
              <a:t>23.04.2024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9A27110-1375-4970-A1F2-FABB77D036B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A64C0B9-9442-46C4-BE05-3A4A617F41DA}" type="datetimeFigureOut">
              <a:rPr lang="de-DE" smtClean="0"/>
              <a:pPr/>
              <a:t>23.04.2024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9A27110-1375-4970-A1F2-FABB77D036B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A64C0B9-9442-46C4-BE05-3A4A617F41DA}" type="datetimeFigureOut">
              <a:rPr lang="de-DE" smtClean="0"/>
              <a:pPr/>
              <a:t>23.04.2024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9A27110-1375-4970-A1F2-FABB77D036B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8A64C0B9-9442-46C4-BE05-3A4A617F41DA}" type="datetimeFigureOut">
              <a:rPr lang="de-DE" smtClean="0"/>
              <a:pPr/>
              <a:t>23.04.2024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9A27110-1375-4970-A1F2-FABB77D036B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A64C0B9-9442-46C4-BE05-3A4A617F41DA}" type="datetimeFigureOut">
              <a:rPr lang="de-DE" smtClean="0"/>
              <a:pPr/>
              <a:t>23.04.2024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9A27110-1375-4970-A1F2-FABB77D036B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A64C0B9-9442-46C4-BE05-3A4A617F41DA}" type="datetimeFigureOut">
              <a:rPr lang="de-DE" smtClean="0"/>
              <a:pPr/>
              <a:t>23.04.2024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9A27110-1375-4970-A1F2-FABB77D036B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A64C0B9-9442-46C4-BE05-3A4A617F41DA}" type="datetimeFigureOut">
              <a:rPr lang="de-DE" smtClean="0"/>
              <a:pPr/>
              <a:t>23.04.2024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9A27110-1375-4970-A1F2-FABB77D036B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A64C0B9-9442-46C4-BE05-3A4A617F41DA}" type="datetimeFigureOut">
              <a:rPr lang="de-DE" smtClean="0"/>
              <a:pPr/>
              <a:t>23.04.2024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9A27110-1375-4970-A1F2-FABB77D036B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A64C0B9-9442-46C4-BE05-3A4A617F41DA}" type="datetimeFigureOut">
              <a:rPr lang="de-DE" smtClean="0"/>
              <a:pPr/>
              <a:t>23.04.2024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9A27110-1375-4970-A1F2-FABB77D036B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8A64C0B9-9442-46C4-BE05-3A4A617F41DA}" type="datetimeFigureOut">
              <a:rPr lang="de-DE" smtClean="0"/>
              <a:pPr/>
              <a:t>23.04.2024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9A27110-1375-4970-A1F2-FABB77D036B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4C0B9-9442-46C4-BE05-3A4A617F41DA}" type="datetimeFigureOut">
              <a:rPr lang="de-DE" smtClean="0"/>
              <a:pPr/>
              <a:t>23.04.2024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27110-1375-4970-A1F2-FABB77D036BD}"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57200" y="0"/>
            <a:ext cx="8229600" cy="1417638"/>
          </a:xfrm>
        </p:spPr>
        <p:txBody>
          <a:bodyPr>
            <a:normAutofit/>
          </a:bodyPr>
          <a:lstStyle/>
          <a:p>
            <a:r>
              <a:rPr lang="de-DE" sz="3200" b="1" dirty="0" smtClean="0">
                <a:latin typeface="Arial" pitchFamily="34" charset="0"/>
                <a:cs typeface="Arial" pitchFamily="34" charset="0"/>
              </a:rPr>
              <a:t>Frühlingsbäume und Trickfilmplanung</a:t>
            </a:r>
            <a:br>
              <a:rPr lang="de-DE" sz="3200" b="1" dirty="0" smtClean="0">
                <a:latin typeface="Arial" pitchFamily="34" charset="0"/>
                <a:cs typeface="Arial" pitchFamily="34" charset="0"/>
              </a:rPr>
            </a:br>
            <a:r>
              <a:rPr lang="de-DE" sz="2400" b="1" dirty="0" smtClean="0">
                <a:latin typeface="Arial" pitchFamily="34" charset="0"/>
                <a:cs typeface="Arial" pitchFamily="34" charset="0"/>
              </a:rPr>
              <a:t>Wochenrückblick </a:t>
            </a:r>
            <a:r>
              <a:rPr lang="de-DE" sz="2400" b="1" dirty="0" smtClean="0">
                <a:latin typeface="Arial" pitchFamily="34" charset="0"/>
                <a:cs typeface="Arial" pitchFamily="34" charset="0"/>
              </a:rPr>
              <a:t>vom 15.04. bis 19.04.2024</a:t>
            </a:r>
            <a:endParaRPr lang="de-DE" sz="2400" b="1" dirty="0">
              <a:latin typeface="Arial" pitchFamily="34" charset="0"/>
              <a:cs typeface="Arial" pitchFamily="34" charset="0"/>
            </a:endParaRPr>
          </a:p>
        </p:txBody>
      </p:sp>
      <p:pic>
        <p:nvPicPr>
          <p:cNvPr id="5" name="Grafik 4" descr="IMG_8910.jpg"/>
          <p:cNvPicPr>
            <a:picLocks noChangeAspect="1"/>
          </p:cNvPicPr>
          <p:nvPr/>
        </p:nvPicPr>
        <p:blipFill>
          <a:blip r:embed="rId2" cstate="print"/>
          <a:stretch>
            <a:fillRect/>
          </a:stretch>
        </p:blipFill>
        <p:spPr>
          <a:xfrm>
            <a:off x="179512" y="1196752"/>
            <a:ext cx="2664296" cy="1998222"/>
          </a:xfrm>
          <a:prstGeom prst="rect">
            <a:avLst/>
          </a:prstGeom>
        </p:spPr>
      </p:pic>
      <p:pic>
        <p:nvPicPr>
          <p:cNvPr id="6" name="Grafik 5" descr="IMG_8912.jpg"/>
          <p:cNvPicPr>
            <a:picLocks noChangeAspect="1"/>
          </p:cNvPicPr>
          <p:nvPr/>
        </p:nvPicPr>
        <p:blipFill>
          <a:blip r:embed="rId3" cstate="print"/>
          <a:stretch>
            <a:fillRect/>
          </a:stretch>
        </p:blipFill>
        <p:spPr>
          <a:xfrm>
            <a:off x="3203848" y="1196752"/>
            <a:ext cx="2664296" cy="1998222"/>
          </a:xfrm>
          <a:prstGeom prst="rect">
            <a:avLst/>
          </a:prstGeom>
        </p:spPr>
      </p:pic>
      <p:pic>
        <p:nvPicPr>
          <p:cNvPr id="7" name="Grafik 6" descr="IMG_8914.jpg"/>
          <p:cNvPicPr>
            <a:picLocks noChangeAspect="1"/>
          </p:cNvPicPr>
          <p:nvPr/>
        </p:nvPicPr>
        <p:blipFill>
          <a:blip r:embed="rId4" cstate="print"/>
          <a:stretch>
            <a:fillRect/>
          </a:stretch>
        </p:blipFill>
        <p:spPr>
          <a:xfrm>
            <a:off x="6300192" y="1196752"/>
            <a:ext cx="2640294" cy="1980220"/>
          </a:xfrm>
          <a:prstGeom prst="rect">
            <a:avLst/>
          </a:prstGeom>
        </p:spPr>
      </p:pic>
      <p:pic>
        <p:nvPicPr>
          <p:cNvPr id="8" name="Grafik 7" descr="IMG_8916.jpg"/>
          <p:cNvPicPr>
            <a:picLocks noChangeAspect="1"/>
          </p:cNvPicPr>
          <p:nvPr/>
        </p:nvPicPr>
        <p:blipFill>
          <a:blip r:embed="rId5" cstate="print"/>
          <a:stretch>
            <a:fillRect/>
          </a:stretch>
        </p:blipFill>
        <p:spPr>
          <a:xfrm>
            <a:off x="179512" y="3284984"/>
            <a:ext cx="2448272" cy="1836204"/>
          </a:xfrm>
          <a:prstGeom prst="rect">
            <a:avLst/>
          </a:prstGeom>
        </p:spPr>
      </p:pic>
      <p:sp>
        <p:nvSpPr>
          <p:cNvPr id="9" name="Textfeld 8"/>
          <p:cNvSpPr txBox="1"/>
          <p:nvPr/>
        </p:nvSpPr>
        <p:spPr>
          <a:xfrm>
            <a:off x="2771800" y="3212976"/>
            <a:ext cx="6264696" cy="2031325"/>
          </a:xfrm>
          <a:prstGeom prst="rect">
            <a:avLst/>
          </a:prstGeom>
          <a:noFill/>
        </p:spPr>
        <p:txBody>
          <a:bodyPr wrap="square" rtlCol="0">
            <a:spAutoFit/>
          </a:bodyPr>
          <a:lstStyle/>
          <a:p>
            <a:r>
              <a:rPr lang="de-DE" dirty="0" smtClean="0">
                <a:latin typeface="Arial" pitchFamily="34" charset="0"/>
                <a:cs typeface="Arial" pitchFamily="34" charset="0"/>
              </a:rPr>
              <a:t>In dieser Woche gab es beim Vorstand des </a:t>
            </a:r>
            <a:r>
              <a:rPr lang="de-DE" dirty="0" smtClean="0">
                <a:latin typeface="Arial" pitchFamily="34" charset="0"/>
                <a:cs typeface="Arial" pitchFamily="34" charset="0"/>
              </a:rPr>
              <a:t>Riesen-</a:t>
            </a:r>
            <a:r>
              <a:rPr lang="de-DE" dirty="0" err="1" smtClean="0">
                <a:latin typeface="Arial" pitchFamily="34" charset="0"/>
                <a:cs typeface="Arial" pitchFamily="34" charset="0"/>
              </a:rPr>
              <a:t>parlament</a:t>
            </a:r>
            <a:r>
              <a:rPr lang="de-DE" dirty="0" smtClean="0">
                <a:latin typeface="Arial" pitchFamily="34" charset="0"/>
                <a:cs typeface="Arial" pitchFamily="34" charset="0"/>
              </a:rPr>
              <a:t> </a:t>
            </a:r>
            <a:r>
              <a:rPr lang="de-DE" dirty="0" smtClean="0">
                <a:latin typeface="Arial" pitchFamily="34" charset="0"/>
                <a:cs typeface="Arial" pitchFamily="34" charset="0"/>
              </a:rPr>
              <a:t>für die Kinderkonferenz wieder eine Neuwahl. Der erste Wahlgang fand in „geheimer“ Abstimmung statt, die Stichwahl dann in einem offenen Wahlgang. Nicht die notwendige Stimmenanzahl zu </a:t>
            </a:r>
            <a:r>
              <a:rPr lang="de-DE" dirty="0" smtClean="0">
                <a:latin typeface="Arial" pitchFamily="34" charset="0"/>
                <a:cs typeface="Arial" pitchFamily="34" charset="0"/>
              </a:rPr>
              <a:t>erhalten</a:t>
            </a:r>
            <a:r>
              <a:rPr lang="de-DE" dirty="0" smtClean="0">
                <a:latin typeface="Arial" pitchFamily="34" charset="0"/>
                <a:cs typeface="Arial" pitchFamily="34" charset="0"/>
              </a:rPr>
              <a:t>, um gewählt zu sein, ist nicht leicht </a:t>
            </a:r>
            <a:r>
              <a:rPr lang="de-DE" dirty="0" smtClean="0">
                <a:latin typeface="Arial" pitchFamily="34" charset="0"/>
                <a:cs typeface="Arial" pitchFamily="34" charset="0"/>
              </a:rPr>
              <a:t>auszuhalten und </a:t>
            </a:r>
            <a:r>
              <a:rPr lang="de-DE" dirty="0" smtClean="0">
                <a:latin typeface="Arial" pitchFamily="34" charset="0"/>
                <a:cs typeface="Arial" pitchFamily="34" charset="0"/>
              </a:rPr>
              <a:t>fordert den Kindern doch immer wieder einiges ab.</a:t>
            </a:r>
            <a:endParaRPr lang="de-DE" dirty="0">
              <a:latin typeface="Arial" pitchFamily="34" charset="0"/>
              <a:cs typeface="Arial" pitchFamily="34" charset="0"/>
            </a:endParaRPr>
          </a:p>
        </p:txBody>
      </p:sp>
      <p:sp>
        <p:nvSpPr>
          <p:cNvPr id="10" name="Textfeld 9"/>
          <p:cNvSpPr txBox="1"/>
          <p:nvPr/>
        </p:nvSpPr>
        <p:spPr>
          <a:xfrm>
            <a:off x="179512" y="5229200"/>
            <a:ext cx="8964488" cy="1477328"/>
          </a:xfrm>
          <a:prstGeom prst="rect">
            <a:avLst/>
          </a:prstGeom>
          <a:noFill/>
        </p:spPr>
        <p:txBody>
          <a:bodyPr wrap="square" rtlCol="0">
            <a:spAutoFit/>
          </a:bodyPr>
          <a:lstStyle/>
          <a:p>
            <a:r>
              <a:rPr lang="de-DE" b="1" dirty="0" smtClean="0">
                <a:latin typeface="Arial" pitchFamily="34" charset="0"/>
                <a:cs typeface="Arial" pitchFamily="34" charset="0"/>
              </a:rPr>
              <a:t>Auch solche  Aktionen tragen zur Entwicklung </a:t>
            </a:r>
            <a:r>
              <a:rPr lang="de-DE" b="1" dirty="0" smtClean="0">
                <a:latin typeface="Arial" pitchFamily="34" charset="0"/>
                <a:cs typeface="Arial" pitchFamily="34" charset="0"/>
              </a:rPr>
              <a:t>eines </a:t>
            </a:r>
            <a:r>
              <a:rPr lang="de-DE" b="1" dirty="0" smtClean="0">
                <a:latin typeface="Arial" pitchFamily="34" charset="0"/>
                <a:cs typeface="Arial" pitchFamily="34" charset="0"/>
              </a:rPr>
              <a:t>positiven Selbstkonzeptes bei. Zu erkennen, welche Gefühle man in bestimmten Situationen erlebt (emotionales Selbstkonzept), wie man mit diesem umgeht, welche Schluss-</a:t>
            </a:r>
            <a:r>
              <a:rPr lang="de-DE" b="1" dirty="0" err="1" smtClean="0">
                <a:latin typeface="Arial" pitchFamily="34" charset="0"/>
                <a:cs typeface="Arial" pitchFamily="34" charset="0"/>
              </a:rPr>
              <a:t>folgerungen</a:t>
            </a:r>
            <a:r>
              <a:rPr lang="de-DE" b="1" dirty="0" smtClean="0">
                <a:latin typeface="Arial" pitchFamily="34" charset="0"/>
                <a:cs typeface="Arial" pitchFamily="34" charset="0"/>
              </a:rPr>
              <a:t> man daraus zieht  und so letztendlich seine  Leistungsfähigkeit steigert!</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IMG_8905.jpg"/>
          <p:cNvPicPr>
            <a:picLocks noChangeAspect="1"/>
          </p:cNvPicPr>
          <p:nvPr/>
        </p:nvPicPr>
        <p:blipFill>
          <a:blip r:embed="rId2" cstate="print"/>
          <a:stretch>
            <a:fillRect/>
          </a:stretch>
        </p:blipFill>
        <p:spPr>
          <a:xfrm>
            <a:off x="3131840" y="2852936"/>
            <a:ext cx="2784309" cy="2088232"/>
          </a:xfrm>
          <a:prstGeom prst="rect">
            <a:avLst/>
          </a:prstGeom>
        </p:spPr>
      </p:pic>
      <p:pic>
        <p:nvPicPr>
          <p:cNvPr id="4" name="Grafik 3" descr="IMG_8902.jpg"/>
          <p:cNvPicPr>
            <a:picLocks noChangeAspect="1"/>
          </p:cNvPicPr>
          <p:nvPr/>
        </p:nvPicPr>
        <p:blipFill>
          <a:blip r:embed="rId3" cstate="print"/>
          <a:stretch>
            <a:fillRect/>
          </a:stretch>
        </p:blipFill>
        <p:spPr>
          <a:xfrm>
            <a:off x="179512" y="2852936"/>
            <a:ext cx="2880320" cy="2160240"/>
          </a:xfrm>
          <a:prstGeom prst="rect">
            <a:avLst/>
          </a:prstGeom>
        </p:spPr>
      </p:pic>
      <p:pic>
        <p:nvPicPr>
          <p:cNvPr id="5" name="Grafik 4" descr="IMG_8897.jpg"/>
          <p:cNvPicPr>
            <a:picLocks noChangeAspect="1"/>
          </p:cNvPicPr>
          <p:nvPr/>
        </p:nvPicPr>
        <p:blipFill>
          <a:blip r:embed="rId4" cstate="print"/>
          <a:stretch>
            <a:fillRect/>
          </a:stretch>
        </p:blipFill>
        <p:spPr>
          <a:xfrm>
            <a:off x="179512" y="404664"/>
            <a:ext cx="2784309" cy="2088232"/>
          </a:xfrm>
          <a:prstGeom prst="rect">
            <a:avLst/>
          </a:prstGeom>
        </p:spPr>
      </p:pic>
      <p:pic>
        <p:nvPicPr>
          <p:cNvPr id="6" name="Grafik 5" descr="IMG_8900.jpg"/>
          <p:cNvPicPr>
            <a:picLocks noChangeAspect="1"/>
          </p:cNvPicPr>
          <p:nvPr/>
        </p:nvPicPr>
        <p:blipFill>
          <a:blip r:embed="rId5" cstate="print"/>
          <a:stretch>
            <a:fillRect/>
          </a:stretch>
        </p:blipFill>
        <p:spPr>
          <a:xfrm>
            <a:off x="3131840" y="476672"/>
            <a:ext cx="2784310" cy="2088232"/>
          </a:xfrm>
          <a:prstGeom prst="rect">
            <a:avLst/>
          </a:prstGeom>
        </p:spPr>
      </p:pic>
      <p:sp>
        <p:nvSpPr>
          <p:cNvPr id="7" name="Textfeld 6"/>
          <p:cNvSpPr txBox="1"/>
          <p:nvPr/>
        </p:nvSpPr>
        <p:spPr>
          <a:xfrm>
            <a:off x="251520" y="5301208"/>
            <a:ext cx="8566641" cy="923330"/>
          </a:xfrm>
          <a:prstGeom prst="rect">
            <a:avLst/>
          </a:prstGeom>
          <a:noFill/>
        </p:spPr>
        <p:txBody>
          <a:bodyPr wrap="square" rtlCol="0">
            <a:spAutoFit/>
          </a:bodyPr>
          <a:lstStyle/>
          <a:p>
            <a:r>
              <a:rPr lang="de-DE" dirty="0" smtClean="0">
                <a:latin typeface="Arial" pitchFamily="34" charset="0"/>
                <a:cs typeface="Arial" pitchFamily="34" charset="0"/>
              </a:rPr>
              <a:t>Ein neues Reaktionsspiel lernten die Riesen in dieser Woche kennen , dass eine</a:t>
            </a:r>
          </a:p>
          <a:p>
            <a:r>
              <a:rPr lang="de-DE" dirty="0" smtClean="0">
                <a:latin typeface="Arial" pitchFamily="34" charset="0"/>
                <a:cs typeface="Arial" pitchFamily="34" charset="0"/>
              </a:rPr>
              <a:t>echte Herausforderung für die Gruppe darstellte. Mit etwas Übung hatten die </a:t>
            </a:r>
            <a:r>
              <a:rPr lang="de-DE" dirty="0" err="1" smtClean="0">
                <a:latin typeface="Arial" pitchFamily="34" charset="0"/>
                <a:cs typeface="Arial" pitchFamily="34" charset="0"/>
              </a:rPr>
              <a:t>Rie</a:t>
            </a:r>
            <a:r>
              <a:rPr lang="de-DE" dirty="0" smtClean="0">
                <a:latin typeface="Arial" pitchFamily="34" charset="0"/>
                <a:cs typeface="Arial" pitchFamily="34" charset="0"/>
              </a:rPr>
              <a:t>-</a:t>
            </a:r>
          </a:p>
          <a:p>
            <a:r>
              <a:rPr lang="de-DE" dirty="0" err="1" smtClean="0">
                <a:latin typeface="Arial" pitchFamily="34" charset="0"/>
                <a:cs typeface="Arial" pitchFamily="34" charset="0"/>
              </a:rPr>
              <a:t>sen</a:t>
            </a:r>
            <a:r>
              <a:rPr lang="de-DE" dirty="0" smtClean="0">
                <a:latin typeface="Arial" pitchFamily="34" charset="0"/>
                <a:cs typeface="Arial" pitchFamily="34" charset="0"/>
              </a:rPr>
              <a:t> dann allerdings schnell die Feinheiten des Spiels begriffen. </a:t>
            </a:r>
            <a:endParaRPr lang="de-DE" dirty="0">
              <a:latin typeface="Arial" pitchFamily="34" charset="0"/>
              <a:cs typeface="Arial" pitchFamily="34" charset="0"/>
            </a:endParaRPr>
          </a:p>
        </p:txBody>
      </p:sp>
      <p:sp>
        <p:nvSpPr>
          <p:cNvPr id="8" name="Textfeld 7"/>
          <p:cNvSpPr txBox="1"/>
          <p:nvPr/>
        </p:nvSpPr>
        <p:spPr>
          <a:xfrm>
            <a:off x="6084169" y="404664"/>
            <a:ext cx="2880320" cy="3970318"/>
          </a:xfrm>
          <a:prstGeom prst="rect">
            <a:avLst/>
          </a:prstGeom>
          <a:noFill/>
        </p:spPr>
        <p:txBody>
          <a:bodyPr wrap="square" rtlCol="0">
            <a:spAutoFit/>
          </a:bodyPr>
          <a:lstStyle/>
          <a:p>
            <a:r>
              <a:rPr lang="de-DE" b="1" dirty="0" smtClean="0">
                <a:latin typeface="Arial" pitchFamily="34" charset="0"/>
                <a:cs typeface="Arial" pitchFamily="34" charset="0"/>
              </a:rPr>
              <a:t>Gruppenspiele </a:t>
            </a:r>
            <a:r>
              <a:rPr lang="de-DE" b="1" dirty="0" err="1" smtClean="0">
                <a:latin typeface="Arial" pitchFamily="34" charset="0"/>
                <a:cs typeface="Arial" pitchFamily="34" charset="0"/>
              </a:rPr>
              <a:t>ermög</a:t>
            </a:r>
            <a:r>
              <a:rPr lang="de-DE" b="1" dirty="0" smtClean="0">
                <a:latin typeface="Arial" pitchFamily="34" charset="0"/>
                <a:cs typeface="Arial" pitchFamily="34" charset="0"/>
              </a:rPr>
              <a:t>-</a:t>
            </a:r>
          </a:p>
          <a:p>
            <a:r>
              <a:rPr lang="de-DE" b="1" dirty="0" err="1" smtClean="0">
                <a:latin typeface="Arial" pitchFamily="34" charset="0"/>
                <a:cs typeface="Arial" pitchFamily="34" charset="0"/>
              </a:rPr>
              <a:t>lichen</a:t>
            </a:r>
            <a:r>
              <a:rPr lang="de-DE" b="1" dirty="0" smtClean="0">
                <a:latin typeface="Arial" pitchFamily="34" charset="0"/>
                <a:cs typeface="Arial" pitchFamily="34" charset="0"/>
              </a:rPr>
              <a:t> den Kindern Teamgeist und Kooperation bei gemeinsamen Bewegungsaufgaben auszubauen. Sie müssen Regeln verstehen und einhalten und üben Rücksicht-</a:t>
            </a:r>
            <a:r>
              <a:rPr lang="de-DE" b="1" dirty="0" err="1" smtClean="0">
                <a:latin typeface="Arial" pitchFamily="34" charset="0"/>
                <a:cs typeface="Arial" pitchFamily="34" charset="0"/>
              </a:rPr>
              <a:t>nahme</a:t>
            </a:r>
            <a:r>
              <a:rPr lang="de-DE" b="1" dirty="0" smtClean="0">
                <a:latin typeface="Arial" pitchFamily="34" charset="0"/>
                <a:cs typeface="Arial" pitchFamily="34" charset="0"/>
              </a:rPr>
              <a:t>, Fairness und Verantwortungsbereit-</a:t>
            </a:r>
            <a:r>
              <a:rPr lang="de-DE" b="1" dirty="0" err="1" smtClean="0">
                <a:latin typeface="Arial" pitchFamily="34" charset="0"/>
                <a:cs typeface="Arial" pitchFamily="34" charset="0"/>
              </a:rPr>
              <a:t>schaft</a:t>
            </a:r>
            <a:r>
              <a:rPr lang="de-DE" b="1" dirty="0" smtClean="0">
                <a:latin typeface="Arial" pitchFamily="34" charset="0"/>
                <a:cs typeface="Arial" pitchFamily="34" charset="0"/>
              </a:rPr>
              <a:t>. </a:t>
            </a:r>
          </a:p>
          <a:p>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8988.jpg"/>
          <p:cNvPicPr>
            <a:picLocks noChangeAspect="1"/>
          </p:cNvPicPr>
          <p:nvPr/>
        </p:nvPicPr>
        <p:blipFill>
          <a:blip r:embed="rId2" cstate="print"/>
          <a:stretch>
            <a:fillRect/>
          </a:stretch>
        </p:blipFill>
        <p:spPr>
          <a:xfrm>
            <a:off x="251520" y="332656"/>
            <a:ext cx="2688299" cy="2016224"/>
          </a:xfrm>
          <a:prstGeom prst="rect">
            <a:avLst/>
          </a:prstGeom>
        </p:spPr>
      </p:pic>
      <p:pic>
        <p:nvPicPr>
          <p:cNvPr id="3" name="Grafik 2" descr="IMG_8990.jpg"/>
          <p:cNvPicPr>
            <a:picLocks noChangeAspect="1"/>
          </p:cNvPicPr>
          <p:nvPr/>
        </p:nvPicPr>
        <p:blipFill>
          <a:blip r:embed="rId3" cstate="print"/>
          <a:stretch>
            <a:fillRect/>
          </a:stretch>
        </p:blipFill>
        <p:spPr>
          <a:xfrm>
            <a:off x="3203848" y="332656"/>
            <a:ext cx="2664296" cy="1998222"/>
          </a:xfrm>
          <a:prstGeom prst="rect">
            <a:avLst/>
          </a:prstGeom>
        </p:spPr>
      </p:pic>
      <p:pic>
        <p:nvPicPr>
          <p:cNvPr id="4" name="Grafik 3" descr="IMG_8993.jpg"/>
          <p:cNvPicPr>
            <a:picLocks noChangeAspect="1"/>
          </p:cNvPicPr>
          <p:nvPr/>
        </p:nvPicPr>
        <p:blipFill>
          <a:blip r:embed="rId4" cstate="print"/>
          <a:stretch>
            <a:fillRect/>
          </a:stretch>
        </p:blipFill>
        <p:spPr>
          <a:xfrm>
            <a:off x="6228184" y="332656"/>
            <a:ext cx="2592288" cy="1944216"/>
          </a:xfrm>
          <a:prstGeom prst="rect">
            <a:avLst/>
          </a:prstGeom>
        </p:spPr>
      </p:pic>
      <p:pic>
        <p:nvPicPr>
          <p:cNvPr id="5" name="Grafik 4" descr="IMG_8995.jpg"/>
          <p:cNvPicPr>
            <a:picLocks noChangeAspect="1"/>
          </p:cNvPicPr>
          <p:nvPr/>
        </p:nvPicPr>
        <p:blipFill>
          <a:blip r:embed="rId5" cstate="print"/>
          <a:stretch>
            <a:fillRect/>
          </a:stretch>
        </p:blipFill>
        <p:spPr>
          <a:xfrm>
            <a:off x="251520" y="2492896"/>
            <a:ext cx="2736304" cy="2052228"/>
          </a:xfrm>
          <a:prstGeom prst="rect">
            <a:avLst/>
          </a:prstGeom>
        </p:spPr>
      </p:pic>
      <p:sp>
        <p:nvSpPr>
          <p:cNvPr id="6" name="Textfeld 5"/>
          <p:cNvSpPr txBox="1"/>
          <p:nvPr/>
        </p:nvSpPr>
        <p:spPr>
          <a:xfrm>
            <a:off x="3131840" y="2492896"/>
            <a:ext cx="5688632" cy="2585323"/>
          </a:xfrm>
          <a:prstGeom prst="rect">
            <a:avLst/>
          </a:prstGeom>
          <a:noFill/>
        </p:spPr>
        <p:txBody>
          <a:bodyPr wrap="square" rtlCol="0">
            <a:spAutoFit/>
          </a:bodyPr>
          <a:lstStyle/>
          <a:p>
            <a:r>
              <a:rPr lang="de-DE" dirty="0" smtClean="0">
                <a:latin typeface="Arial" pitchFamily="34" charset="0"/>
                <a:cs typeface="Arial" pitchFamily="34" charset="0"/>
              </a:rPr>
              <a:t>Inspiriert von den Eindrücken des Lichtspielplatzes im</a:t>
            </a:r>
          </a:p>
          <a:p>
            <a:r>
              <a:rPr lang="de-DE" dirty="0" smtClean="0">
                <a:latin typeface="Arial" pitchFamily="34" charset="0"/>
                <a:cs typeface="Arial" pitchFamily="34" charset="0"/>
              </a:rPr>
              <a:t>Filmmuseum, „geisterte“ immer noch der Wunsch einiger Kinder einen Star </a:t>
            </a:r>
            <a:r>
              <a:rPr lang="de-DE" dirty="0" err="1" smtClean="0">
                <a:latin typeface="Arial" pitchFamily="34" charset="0"/>
                <a:cs typeface="Arial" pitchFamily="34" charset="0"/>
              </a:rPr>
              <a:t>Wars</a:t>
            </a:r>
            <a:r>
              <a:rPr lang="de-DE" dirty="0" smtClean="0">
                <a:latin typeface="Arial" pitchFamily="34" charset="0"/>
                <a:cs typeface="Arial" pitchFamily="34" charset="0"/>
              </a:rPr>
              <a:t> – Film zu drehen in der Gruppe herum. Warum also nicht versuchen eine Trickfilm mit den entsprechenden Figuren zu drehen? Alle Riesen waren angehalten entsprechendes Material mitzubringen. So fanden Star </a:t>
            </a:r>
            <a:r>
              <a:rPr lang="de-DE" dirty="0" err="1" smtClean="0">
                <a:latin typeface="Arial" pitchFamily="34" charset="0"/>
                <a:cs typeface="Arial" pitchFamily="34" charset="0"/>
              </a:rPr>
              <a:t>Wars</a:t>
            </a:r>
            <a:r>
              <a:rPr lang="de-DE" dirty="0" smtClean="0">
                <a:latin typeface="Arial" pitchFamily="34" charset="0"/>
                <a:cs typeface="Arial" pitchFamily="34" charset="0"/>
              </a:rPr>
              <a:t> Lego-</a:t>
            </a:r>
            <a:r>
              <a:rPr lang="de-DE" dirty="0" err="1" smtClean="0">
                <a:latin typeface="Arial" pitchFamily="34" charset="0"/>
                <a:cs typeface="Arial" pitchFamily="34" charset="0"/>
              </a:rPr>
              <a:t>figuren</a:t>
            </a:r>
            <a:r>
              <a:rPr lang="de-DE" dirty="0" smtClean="0">
                <a:latin typeface="Arial" pitchFamily="34" charset="0"/>
                <a:cs typeface="Arial" pitchFamily="34" charset="0"/>
              </a:rPr>
              <a:t> aber auch andere Playmobil-Figuren, wie z.B. Prinzessinnen und Pferde, den Weg in die Gruppe. </a:t>
            </a:r>
          </a:p>
        </p:txBody>
      </p:sp>
      <p:sp>
        <p:nvSpPr>
          <p:cNvPr id="7" name="Textfeld 6"/>
          <p:cNvSpPr txBox="1"/>
          <p:nvPr/>
        </p:nvSpPr>
        <p:spPr>
          <a:xfrm>
            <a:off x="251520" y="5229200"/>
            <a:ext cx="8813246" cy="1200329"/>
          </a:xfrm>
          <a:prstGeom prst="rect">
            <a:avLst/>
          </a:prstGeom>
          <a:noFill/>
        </p:spPr>
        <p:txBody>
          <a:bodyPr wrap="none" rtlCol="0">
            <a:spAutoFit/>
          </a:bodyPr>
          <a:lstStyle/>
          <a:p>
            <a:r>
              <a:rPr lang="de-DE" b="1" dirty="0" smtClean="0">
                <a:latin typeface="Arial" pitchFamily="34" charset="0"/>
                <a:cs typeface="Arial" pitchFamily="34" charset="0"/>
              </a:rPr>
              <a:t>Gefordert zu sein termingerecht Material mitzubringen ist für Kinder nicht </a:t>
            </a:r>
          </a:p>
          <a:p>
            <a:r>
              <a:rPr lang="de-DE" b="1" dirty="0" smtClean="0">
                <a:latin typeface="Arial" pitchFamily="34" charset="0"/>
                <a:cs typeface="Arial" pitchFamily="34" charset="0"/>
              </a:rPr>
              <a:t>immer leicht. Sie lernen, dass sie selbst für ihr Verhalten und Erleben </a:t>
            </a:r>
            <a:r>
              <a:rPr lang="de-DE" b="1" dirty="0" err="1" smtClean="0">
                <a:latin typeface="Arial" pitchFamily="34" charset="0"/>
                <a:cs typeface="Arial" pitchFamily="34" charset="0"/>
              </a:rPr>
              <a:t>verant</a:t>
            </a:r>
            <a:r>
              <a:rPr lang="de-DE" b="1" dirty="0" smtClean="0">
                <a:latin typeface="Arial" pitchFamily="34" charset="0"/>
                <a:cs typeface="Arial" pitchFamily="34" charset="0"/>
              </a:rPr>
              <a:t>-</a:t>
            </a:r>
          </a:p>
          <a:p>
            <a:r>
              <a:rPr lang="de-DE" b="1" dirty="0" err="1" smtClean="0">
                <a:latin typeface="Arial" pitchFamily="34" charset="0"/>
                <a:cs typeface="Arial" pitchFamily="34" charset="0"/>
              </a:rPr>
              <a:t>wortlich</a:t>
            </a:r>
            <a:r>
              <a:rPr lang="de-DE" b="1" dirty="0" smtClean="0">
                <a:latin typeface="Arial" pitchFamily="34" charset="0"/>
                <a:cs typeface="Arial" pitchFamily="34" charset="0"/>
              </a:rPr>
              <a:t> sind und das sie ihr </a:t>
            </a:r>
            <a:r>
              <a:rPr lang="de-DE" b="1" smtClean="0">
                <a:latin typeface="Arial" pitchFamily="34" charset="0"/>
                <a:cs typeface="Arial" pitchFamily="34" charset="0"/>
              </a:rPr>
              <a:t>Verhalten gegenüber </a:t>
            </a:r>
            <a:r>
              <a:rPr lang="de-DE" b="1" dirty="0" smtClean="0">
                <a:latin typeface="Arial" pitchFamily="34" charset="0"/>
                <a:cs typeface="Arial" pitchFamily="34" charset="0"/>
              </a:rPr>
              <a:t>anderen kontrollieren </a:t>
            </a:r>
            <a:r>
              <a:rPr lang="de-DE" b="1" dirty="0" err="1" smtClean="0">
                <a:latin typeface="Arial" pitchFamily="34" charset="0"/>
                <a:cs typeface="Arial" pitchFamily="34" charset="0"/>
              </a:rPr>
              <a:t>kön</a:t>
            </a:r>
            <a:r>
              <a:rPr lang="de-DE" b="1" dirty="0" smtClean="0">
                <a:latin typeface="Arial" pitchFamily="34" charset="0"/>
                <a:cs typeface="Arial" pitchFamily="34" charset="0"/>
              </a:rPr>
              <a:t>-</a:t>
            </a:r>
          </a:p>
          <a:p>
            <a:r>
              <a:rPr lang="de-DE" b="1" dirty="0" err="1" smtClean="0">
                <a:latin typeface="Arial" pitchFamily="34" charset="0"/>
                <a:cs typeface="Arial" pitchFamily="34" charset="0"/>
              </a:rPr>
              <a:t>nen</a:t>
            </a:r>
            <a:r>
              <a:rPr lang="de-DE" b="1" dirty="0" smtClean="0">
                <a:latin typeface="Arial" pitchFamily="34" charset="0"/>
                <a:cs typeface="Arial" pitchFamily="34" charset="0"/>
              </a:rPr>
              <a:t>. Wichtig für die Fähigkeit und Bereitschaft zur Verantwortungsübernahme.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IMG_8999.jpg"/>
          <p:cNvPicPr>
            <a:picLocks noChangeAspect="1"/>
          </p:cNvPicPr>
          <p:nvPr/>
        </p:nvPicPr>
        <p:blipFill>
          <a:blip r:embed="rId2" cstate="print"/>
          <a:stretch>
            <a:fillRect/>
          </a:stretch>
        </p:blipFill>
        <p:spPr>
          <a:xfrm>
            <a:off x="6084168" y="188640"/>
            <a:ext cx="2915816" cy="2186862"/>
          </a:xfrm>
          <a:prstGeom prst="rect">
            <a:avLst/>
          </a:prstGeom>
        </p:spPr>
      </p:pic>
      <p:pic>
        <p:nvPicPr>
          <p:cNvPr id="4" name="Grafik 3" descr="IMG_9006.jpg"/>
          <p:cNvPicPr>
            <a:picLocks noChangeAspect="1"/>
          </p:cNvPicPr>
          <p:nvPr/>
        </p:nvPicPr>
        <p:blipFill>
          <a:blip r:embed="rId3" cstate="print"/>
          <a:stretch>
            <a:fillRect/>
          </a:stretch>
        </p:blipFill>
        <p:spPr>
          <a:xfrm>
            <a:off x="107504" y="260648"/>
            <a:ext cx="2784309" cy="2088232"/>
          </a:xfrm>
          <a:prstGeom prst="rect">
            <a:avLst/>
          </a:prstGeom>
        </p:spPr>
      </p:pic>
      <p:pic>
        <p:nvPicPr>
          <p:cNvPr id="5" name="Grafik 4" descr="IMG_9002.jpg"/>
          <p:cNvPicPr>
            <a:picLocks noChangeAspect="1"/>
          </p:cNvPicPr>
          <p:nvPr/>
        </p:nvPicPr>
        <p:blipFill>
          <a:blip r:embed="rId4" cstate="print"/>
          <a:stretch>
            <a:fillRect/>
          </a:stretch>
        </p:blipFill>
        <p:spPr>
          <a:xfrm>
            <a:off x="179513" y="2564904"/>
            <a:ext cx="3264362" cy="2448272"/>
          </a:xfrm>
          <a:prstGeom prst="rect">
            <a:avLst/>
          </a:prstGeom>
        </p:spPr>
      </p:pic>
      <p:pic>
        <p:nvPicPr>
          <p:cNvPr id="6" name="Grafik 5" descr="IMG_9005.jpg"/>
          <p:cNvPicPr>
            <a:picLocks noChangeAspect="1"/>
          </p:cNvPicPr>
          <p:nvPr/>
        </p:nvPicPr>
        <p:blipFill>
          <a:blip r:embed="rId5" cstate="print"/>
          <a:stretch>
            <a:fillRect/>
          </a:stretch>
        </p:blipFill>
        <p:spPr>
          <a:xfrm>
            <a:off x="3059832" y="188640"/>
            <a:ext cx="2915816" cy="2186862"/>
          </a:xfrm>
          <a:prstGeom prst="rect">
            <a:avLst/>
          </a:prstGeom>
        </p:spPr>
      </p:pic>
      <p:sp>
        <p:nvSpPr>
          <p:cNvPr id="7" name="Textfeld 6"/>
          <p:cNvSpPr txBox="1"/>
          <p:nvPr/>
        </p:nvSpPr>
        <p:spPr>
          <a:xfrm>
            <a:off x="3563888" y="2636912"/>
            <a:ext cx="5400600" cy="2585323"/>
          </a:xfrm>
          <a:prstGeom prst="rect">
            <a:avLst/>
          </a:prstGeom>
          <a:noFill/>
        </p:spPr>
        <p:txBody>
          <a:bodyPr wrap="square" rtlCol="0">
            <a:spAutoFit/>
          </a:bodyPr>
          <a:lstStyle/>
          <a:p>
            <a:r>
              <a:rPr lang="de-DE" dirty="0" smtClean="0">
                <a:latin typeface="Arial" pitchFamily="34" charset="0"/>
                <a:cs typeface="Arial" pitchFamily="34" charset="0"/>
              </a:rPr>
              <a:t>Aktuell sind die Riesen ja noch mit ihrem Frühlings-</a:t>
            </a:r>
            <a:r>
              <a:rPr lang="de-DE" dirty="0" err="1" smtClean="0">
                <a:latin typeface="Arial" pitchFamily="34" charset="0"/>
                <a:cs typeface="Arial" pitchFamily="34" charset="0"/>
              </a:rPr>
              <a:t>projekt</a:t>
            </a:r>
            <a:r>
              <a:rPr lang="de-DE" dirty="0" smtClean="0">
                <a:latin typeface="Arial" pitchFamily="34" charset="0"/>
                <a:cs typeface="Arial" pitchFamily="34" charset="0"/>
              </a:rPr>
              <a:t> beschäftigt und so sollten heute noch große Frühlingsbäume gemalt werden. Um für die anstehende Trickfilmarbeit vorbereitet zu sein, wurde das Malen der Bäume auch bereits mit der Trickfilmtechnik gefilmt. Dabei wollten die Riesen herausfinden, wie viele Bilder man fotografieren </a:t>
            </a:r>
          </a:p>
          <a:p>
            <a:r>
              <a:rPr lang="de-DE" dirty="0" smtClean="0">
                <a:latin typeface="Arial" pitchFamily="34" charset="0"/>
                <a:cs typeface="Arial" pitchFamily="34" charset="0"/>
              </a:rPr>
              <a:t>sollte, damit die Figuren im Film später nicht so „ruckeln“. </a:t>
            </a:r>
          </a:p>
        </p:txBody>
      </p:sp>
      <p:sp>
        <p:nvSpPr>
          <p:cNvPr id="8" name="Textfeld 7"/>
          <p:cNvSpPr txBox="1"/>
          <p:nvPr/>
        </p:nvSpPr>
        <p:spPr>
          <a:xfrm>
            <a:off x="323528" y="5157192"/>
            <a:ext cx="8635697" cy="1477328"/>
          </a:xfrm>
          <a:prstGeom prst="rect">
            <a:avLst/>
          </a:prstGeom>
          <a:noFill/>
        </p:spPr>
        <p:txBody>
          <a:bodyPr wrap="none" rtlCol="0">
            <a:spAutoFit/>
          </a:bodyPr>
          <a:lstStyle/>
          <a:p>
            <a:r>
              <a:rPr lang="de-DE" b="1" dirty="0" smtClean="0">
                <a:latin typeface="Arial" pitchFamily="34" charset="0"/>
                <a:cs typeface="Arial" pitchFamily="34" charset="0"/>
              </a:rPr>
              <a:t>Mit dieser Aufgabenstellung erhalten die Kinder Gelegenheit ihre Problem-</a:t>
            </a:r>
          </a:p>
          <a:p>
            <a:r>
              <a:rPr lang="de-DE" b="1" dirty="0" err="1" smtClean="0">
                <a:latin typeface="Arial" pitchFamily="34" charset="0"/>
                <a:cs typeface="Arial" pitchFamily="34" charset="0"/>
              </a:rPr>
              <a:t>lösefähigkeit</a:t>
            </a:r>
            <a:r>
              <a:rPr lang="de-DE" b="1" dirty="0" smtClean="0">
                <a:latin typeface="Arial" pitchFamily="34" charset="0"/>
                <a:cs typeface="Arial" pitchFamily="34" charset="0"/>
              </a:rPr>
              <a:t> – eine wesentliche kognitive Kompetenz - weiter zu entwickeln. </a:t>
            </a:r>
          </a:p>
          <a:p>
            <a:r>
              <a:rPr lang="de-DE" b="1" dirty="0" smtClean="0">
                <a:latin typeface="Arial" pitchFamily="34" charset="0"/>
                <a:cs typeface="Arial" pitchFamily="34" charset="0"/>
              </a:rPr>
              <a:t>Sie lernen Problemlösungsalternativen zu entwickeln, sich zu entscheiden, </a:t>
            </a:r>
          </a:p>
          <a:p>
            <a:r>
              <a:rPr lang="de-DE" b="1" dirty="0" smtClean="0">
                <a:latin typeface="Arial" pitchFamily="34" charset="0"/>
                <a:cs typeface="Arial" pitchFamily="34" charset="0"/>
              </a:rPr>
              <a:t>diese umzusetzen und den Erfolg zu prüfen. </a:t>
            </a:r>
          </a:p>
          <a:p>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9009.jpg"/>
          <p:cNvPicPr>
            <a:picLocks noChangeAspect="1"/>
          </p:cNvPicPr>
          <p:nvPr/>
        </p:nvPicPr>
        <p:blipFill>
          <a:blip r:embed="rId2" cstate="print"/>
          <a:stretch>
            <a:fillRect/>
          </a:stretch>
        </p:blipFill>
        <p:spPr>
          <a:xfrm>
            <a:off x="251520" y="2852936"/>
            <a:ext cx="3419872" cy="2564904"/>
          </a:xfrm>
          <a:prstGeom prst="rect">
            <a:avLst/>
          </a:prstGeom>
        </p:spPr>
      </p:pic>
      <p:pic>
        <p:nvPicPr>
          <p:cNvPr id="3" name="Grafik 2" descr="IMG_9037.jpg"/>
          <p:cNvPicPr>
            <a:picLocks noChangeAspect="1"/>
          </p:cNvPicPr>
          <p:nvPr/>
        </p:nvPicPr>
        <p:blipFill>
          <a:blip r:embed="rId3" cstate="print"/>
          <a:stretch>
            <a:fillRect/>
          </a:stretch>
        </p:blipFill>
        <p:spPr>
          <a:xfrm>
            <a:off x="4860032" y="188640"/>
            <a:ext cx="3419872" cy="2564904"/>
          </a:xfrm>
          <a:prstGeom prst="rect">
            <a:avLst/>
          </a:prstGeom>
        </p:spPr>
      </p:pic>
      <p:pic>
        <p:nvPicPr>
          <p:cNvPr id="4" name="Grafik 3" descr="IMG_9019.jpg"/>
          <p:cNvPicPr>
            <a:picLocks noChangeAspect="1"/>
          </p:cNvPicPr>
          <p:nvPr/>
        </p:nvPicPr>
        <p:blipFill>
          <a:blip r:embed="rId4" cstate="print"/>
          <a:stretch>
            <a:fillRect/>
          </a:stretch>
        </p:blipFill>
        <p:spPr>
          <a:xfrm>
            <a:off x="899592" y="260648"/>
            <a:ext cx="3347864" cy="2510898"/>
          </a:xfrm>
          <a:prstGeom prst="rect">
            <a:avLst/>
          </a:prstGeom>
        </p:spPr>
      </p:pic>
      <p:sp>
        <p:nvSpPr>
          <p:cNvPr id="5" name="Textfeld 4"/>
          <p:cNvSpPr txBox="1"/>
          <p:nvPr/>
        </p:nvSpPr>
        <p:spPr>
          <a:xfrm>
            <a:off x="3851920" y="2924944"/>
            <a:ext cx="5463227" cy="2585323"/>
          </a:xfrm>
          <a:prstGeom prst="rect">
            <a:avLst/>
          </a:prstGeom>
          <a:noFill/>
        </p:spPr>
        <p:txBody>
          <a:bodyPr wrap="square" rtlCol="0">
            <a:spAutoFit/>
          </a:bodyPr>
          <a:lstStyle/>
          <a:p>
            <a:r>
              <a:rPr lang="de-DE" dirty="0" smtClean="0">
                <a:latin typeface="Arial" pitchFamily="34" charset="0"/>
                <a:cs typeface="Arial" pitchFamily="34" charset="0"/>
              </a:rPr>
              <a:t>Obwohl schon einiges an Figurenmaterial für die</a:t>
            </a:r>
          </a:p>
          <a:p>
            <a:r>
              <a:rPr lang="de-DE" dirty="0" smtClean="0">
                <a:latin typeface="Arial" pitchFamily="34" charset="0"/>
                <a:cs typeface="Arial" pitchFamily="34" charset="0"/>
              </a:rPr>
              <a:t>Trickfilmarbeit mitgebracht wurde, musste das</a:t>
            </a:r>
          </a:p>
          <a:p>
            <a:r>
              <a:rPr lang="de-DE" dirty="0" smtClean="0">
                <a:latin typeface="Arial" pitchFamily="34" charset="0"/>
                <a:cs typeface="Arial" pitchFamily="34" charset="0"/>
              </a:rPr>
              <a:t>erst mal noch warten. Zuvor sollte die Bastel-</a:t>
            </a:r>
            <a:endParaRPr lang="de-DE" dirty="0" smtClean="0">
              <a:latin typeface="Arial" pitchFamily="34" charset="0"/>
              <a:cs typeface="Arial" pitchFamily="34" charset="0"/>
            </a:endParaRPr>
          </a:p>
          <a:p>
            <a:r>
              <a:rPr lang="de-DE" dirty="0" err="1" smtClean="0">
                <a:latin typeface="Arial" pitchFamily="34" charset="0"/>
                <a:cs typeface="Arial" pitchFamily="34" charset="0"/>
              </a:rPr>
              <a:t>arbeit</a:t>
            </a:r>
            <a:r>
              <a:rPr lang="de-DE" dirty="0" smtClean="0">
                <a:latin typeface="Arial" pitchFamily="34" charset="0"/>
                <a:cs typeface="Arial" pitchFamily="34" charset="0"/>
              </a:rPr>
              <a:t> der Frühlingsbäume abgeschlossen werden.</a:t>
            </a:r>
          </a:p>
          <a:p>
            <a:r>
              <a:rPr lang="de-DE" dirty="0" smtClean="0">
                <a:latin typeface="Arial" pitchFamily="34" charset="0"/>
                <a:cs typeface="Arial" pitchFamily="34" charset="0"/>
              </a:rPr>
              <a:t>Da mussten noch erste Frühlingsblätter und </a:t>
            </a:r>
          </a:p>
          <a:p>
            <a:r>
              <a:rPr lang="de-DE" dirty="0" smtClean="0">
                <a:latin typeface="Arial" pitchFamily="34" charset="0"/>
                <a:cs typeface="Arial" pitchFamily="34" charset="0"/>
              </a:rPr>
              <a:t>viele dicke Blüten aufgeklebt werden, was die</a:t>
            </a:r>
          </a:p>
          <a:p>
            <a:r>
              <a:rPr lang="de-DE" dirty="0" smtClean="0">
                <a:latin typeface="Arial" pitchFamily="34" charset="0"/>
                <a:cs typeface="Arial" pitchFamily="34" charset="0"/>
              </a:rPr>
              <a:t>Kinder dann auch eifrig machten. So konnte diese</a:t>
            </a:r>
          </a:p>
          <a:p>
            <a:r>
              <a:rPr lang="de-DE" dirty="0" smtClean="0">
                <a:latin typeface="Arial" pitchFamily="34" charset="0"/>
                <a:cs typeface="Arial" pitchFamily="34" charset="0"/>
              </a:rPr>
              <a:t>Arbeit abgeschlossen und nächste Woche mit den Trickfilmen gestartet werden.</a:t>
            </a:r>
          </a:p>
        </p:txBody>
      </p:sp>
      <p:sp>
        <p:nvSpPr>
          <p:cNvPr id="6" name="Textfeld 5"/>
          <p:cNvSpPr txBox="1"/>
          <p:nvPr/>
        </p:nvSpPr>
        <p:spPr>
          <a:xfrm>
            <a:off x="107504" y="5517232"/>
            <a:ext cx="8928992" cy="923330"/>
          </a:xfrm>
          <a:prstGeom prst="rect">
            <a:avLst/>
          </a:prstGeom>
          <a:noFill/>
        </p:spPr>
        <p:txBody>
          <a:bodyPr wrap="square" rtlCol="0">
            <a:spAutoFit/>
          </a:bodyPr>
          <a:lstStyle/>
          <a:p>
            <a:r>
              <a:rPr lang="de-DE" b="1" dirty="0" smtClean="0">
                <a:latin typeface="Arial" pitchFamily="34" charset="0"/>
                <a:cs typeface="Arial" pitchFamily="34" charset="0"/>
              </a:rPr>
              <a:t>Austausch und Reflektion helfen Kompetenzen zu entwickeln, die die eigenen</a:t>
            </a:r>
          </a:p>
          <a:p>
            <a:r>
              <a:rPr lang="de-DE" b="1" dirty="0" smtClean="0">
                <a:latin typeface="Arial" pitchFamily="34" charset="0"/>
                <a:cs typeface="Arial" pitchFamily="34" charset="0"/>
              </a:rPr>
              <a:t>Lernprozesse wahrnehmen, steuern und regulieren. Dabei lernen die Kinder sich bewusst zu machen, wie man eine vorgegebene Lernaufgabe angeht. </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490</Words>
  <Application>Microsoft Office PowerPoint</Application>
  <PresentationFormat>Bildschirmpräsentation (4:3)</PresentationFormat>
  <Paragraphs>30</Paragraphs>
  <Slides>5</Slides>
  <Notes>0</Notes>
  <HiddenSlides>0</HiddenSlides>
  <MMClips>0</MMClips>
  <ScaleCrop>false</ScaleCrop>
  <HeadingPairs>
    <vt:vector size="4" baseType="variant">
      <vt:variant>
        <vt:lpstr>Design</vt:lpstr>
      </vt:variant>
      <vt:variant>
        <vt:i4>1</vt:i4>
      </vt:variant>
      <vt:variant>
        <vt:lpstr>Folientitel</vt:lpstr>
      </vt:variant>
      <vt:variant>
        <vt:i4>5</vt:i4>
      </vt:variant>
    </vt:vector>
  </HeadingPairs>
  <TitlesOfParts>
    <vt:vector size="6" baseType="lpstr">
      <vt:lpstr>Larissa-Design</vt:lpstr>
      <vt:lpstr>Frühlingsbäume und Trickfilmplanung Wochenrückblick vom 15.04. bis 19.04.2024</vt:lpstr>
      <vt:lpstr>Folie 2</vt:lpstr>
      <vt:lpstr>Folie 3</vt:lpstr>
      <vt:lpstr>Folie 4</vt:lpstr>
      <vt:lpstr>Folie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Wochenrückblick vom 15.04. bis 19.04.2024</dc:title>
  <dc:creator>Leit</dc:creator>
  <cp:lastModifiedBy>Leit</cp:lastModifiedBy>
  <cp:revision>4</cp:revision>
  <dcterms:created xsi:type="dcterms:W3CDTF">2024-04-22T12:38:28Z</dcterms:created>
  <dcterms:modified xsi:type="dcterms:W3CDTF">2024-04-23T10:56:33Z</dcterms:modified>
</cp:coreProperties>
</file>