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F52EB1B-76C5-4D49-90F8-CBEF628FD70F}" type="datetimeFigureOut">
              <a:rPr lang="de-DE" smtClean="0"/>
              <a:t>07.02.2024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52EB1B-76C5-4D49-90F8-CBEF628FD70F}" type="datetimeFigureOut">
              <a:rPr lang="de-DE" smtClean="0"/>
              <a:t>07.02.2024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52EB1B-76C5-4D49-90F8-CBEF628FD70F}" type="datetimeFigureOut">
              <a:rPr lang="de-DE" smtClean="0"/>
              <a:t>07.02.2024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52EB1B-76C5-4D49-90F8-CBEF628FD70F}" type="datetimeFigureOut">
              <a:rPr lang="de-DE" smtClean="0"/>
              <a:t>07.02.2024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EF52EB1B-76C5-4D49-90F8-CBEF628FD70F}" type="datetimeFigureOut">
              <a:rPr lang="de-DE" smtClean="0"/>
              <a:t>07.02.2024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F52EB1B-76C5-4D49-90F8-CBEF628FD70F}" type="datetimeFigureOut">
              <a:rPr lang="de-DE" smtClean="0"/>
              <a:t>07.02.2024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F52EB1B-76C5-4D49-90F8-CBEF628FD70F}" type="datetimeFigureOut">
              <a:rPr lang="de-DE" smtClean="0"/>
              <a:t>07.02.2024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F52EB1B-76C5-4D49-90F8-CBEF628FD70F}" type="datetimeFigureOut">
              <a:rPr lang="de-DE" smtClean="0"/>
              <a:t>07.02.2024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52EB1B-76C5-4D49-90F8-CBEF628FD70F}" type="datetimeFigureOut">
              <a:rPr lang="de-DE" smtClean="0"/>
              <a:t>07.02.2024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52EB1B-76C5-4D49-90F8-CBEF628FD70F}" type="datetimeFigureOut">
              <a:rPr lang="de-DE" smtClean="0"/>
              <a:t>07.02.2024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52EB1B-76C5-4D49-90F8-CBEF628FD70F}" type="datetimeFigureOut">
              <a:rPr lang="de-DE" smtClean="0"/>
              <a:t>07.02.2024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E58785B-B0C4-4D4B-845D-5060EFB6541E}"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2EB1B-76C5-4D49-90F8-CBEF628FD70F}" type="datetimeFigureOut">
              <a:rPr lang="de-DE" smtClean="0"/>
              <a:t>07.02.2024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8785B-B0C4-4D4B-845D-5060EFB6541E}"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latin typeface="Arial" pitchFamily="34" charset="0"/>
                <a:cs typeface="Arial" pitchFamily="34" charset="0"/>
              </a:rPr>
              <a:t>Gespenster und Mit-Bring-Tag</a:t>
            </a:r>
            <a:br>
              <a:rPr lang="de-DE" b="1" dirty="0" smtClean="0">
                <a:latin typeface="Arial" pitchFamily="34" charset="0"/>
                <a:cs typeface="Arial" pitchFamily="34" charset="0"/>
              </a:rPr>
            </a:br>
            <a:r>
              <a:rPr lang="de-DE" sz="3100" b="1" dirty="0" smtClean="0">
                <a:latin typeface="Arial" pitchFamily="34" charset="0"/>
                <a:cs typeface="Arial" pitchFamily="34" charset="0"/>
              </a:rPr>
              <a:t>Wochenrückblick vom 29.01. bis 02.02.2024</a:t>
            </a:r>
            <a:endParaRPr lang="de-DE" sz="3100" b="1" dirty="0">
              <a:latin typeface="Arial" pitchFamily="34" charset="0"/>
              <a:cs typeface="Arial" pitchFamily="34" charset="0"/>
            </a:endParaRPr>
          </a:p>
        </p:txBody>
      </p:sp>
      <p:pic>
        <p:nvPicPr>
          <p:cNvPr id="5" name="Grafik 4" descr="IMG_3300.jpg"/>
          <p:cNvPicPr>
            <a:picLocks noChangeAspect="1"/>
          </p:cNvPicPr>
          <p:nvPr/>
        </p:nvPicPr>
        <p:blipFill>
          <a:blip r:embed="rId2" cstate="print"/>
          <a:stretch>
            <a:fillRect/>
          </a:stretch>
        </p:blipFill>
        <p:spPr>
          <a:xfrm>
            <a:off x="323528" y="1484784"/>
            <a:ext cx="2771800" cy="2078850"/>
          </a:xfrm>
          <a:prstGeom prst="rect">
            <a:avLst/>
          </a:prstGeom>
        </p:spPr>
      </p:pic>
      <p:pic>
        <p:nvPicPr>
          <p:cNvPr id="6" name="Grafik 5" descr="IMG_3291.jpg"/>
          <p:cNvPicPr>
            <a:picLocks noChangeAspect="1"/>
          </p:cNvPicPr>
          <p:nvPr/>
        </p:nvPicPr>
        <p:blipFill>
          <a:blip r:embed="rId3" cstate="print"/>
          <a:stretch>
            <a:fillRect/>
          </a:stretch>
        </p:blipFill>
        <p:spPr>
          <a:xfrm>
            <a:off x="3203848" y="1484784"/>
            <a:ext cx="2688299" cy="2016224"/>
          </a:xfrm>
          <a:prstGeom prst="rect">
            <a:avLst/>
          </a:prstGeom>
        </p:spPr>
      </p:pic>
      <p:pic>
        <p:nvPicPr>
          <p:cNvPr id="7" name="Grafik 6" descr="IMG_3304.jpg"/>
          <p:cNvPicPr>
            <a:picLocks noChangeAspect="1"/>
          </p:cNvPicPr>
          <p:nvPr/>
        </p:nvPicPr>
        <p:blipFill>
          <a:blip r:embed="rId4" cstate="print"/>
          <a:stretch>
            <a:fillRect/>
          </a:stretch>
        </p:blipFill>
        <p:spPr>
          <a:xfrm>
            <a:off x="6084168" y="1412776"/>
            <a:ext cx="2843808" cy="2132856"/>
          </a:xfrm>
          <a:prstGeom prst="rect">
            <a:avLst/>
          </a:prstGeom>
        </p:spPr>
      </p:pic>
      <p:pic>
        <p:nvPicPr>
          <p:cNvPr id="8" name="Grafik 7" descr="IMG_3314.jpg"/>
          <p:cNvPicPr>
            <a:picLocks noChangeAspect="1"/>
          </p:cNvPicPr>
          <p:nvPr/>
        </p:nvPicPr>
        <p:blipFill>
          <a:blip r:embed="rId5" cstate="print"/>
          <a:stretch>
            <a:fillRect/>
          </a:stretch>
        </p:blipFill>
        <p:spPr>
          <a:xfrm>
            <a:off x="251520" y="3645024"/>
            <a:ext cx="2555776" cy="1916832"/>
          </a:xfrm>
          <a:prstGeom prst="rect">
            <a:avLst/>
          </a:prstGeom>
        </p:spPr>
      </p:pic>
      <p:sp>
        <p:nvSpPr>
          <p:cNvPr id="9" name="Textfeld 8"/>
          <p:cNvSpPr txBox="1"/>
          <p:nvPr/>
        </p:nvSpPr>
        <p:spPr>
          <a:xfrm>
            <a:off x="2915816" y="3717033"/>
            <a:ext cx="6066021" cy="2031325"/>
          </a:xfrm>
          <a:prstGeom prst="rect">
            <a:avLst/>
          </a:prstGeom>
          <a:noFill/>
        </p:spPr>
        <p:txBody>
          <a:bodyPr wrap="square" rtlCol="0">
            <a:spAutoFit/>
          </a:bodyPr>
          <a:lstStyle/>
          <a:p>
            <a:r>
              <a:rPr lang="de-DE" dirty="0" smtClean="0">
                <a:latin typeface="Arial" pitchFamily="34" charset="0"/>
                <a:cs typeface="Arial" pitchFamily="34" charset="0"/>
              </a:rPr>
              <a:t>Fasching kommt immer näher und die Aufregung bei den</a:t>
            </a:r>
          </a:p>
          <a:p>
            <a:r>
              <a:rPr lang="de-DE" dirty="0" smtClean="0">
                <a:latin typeface="Arial" pitchFamily="34" charset="0"/>
                <a:cs typeface="Arial" pitchFamily="34" charset="0"/>
              </a:rPr>
              <a:t>Kindern wurde immer größer. Für die große Faschings-</a:t>
            </a:r>
          </a:p>
          <a:p>
            <a:r>
              <a:rPr lang="de-DE" dirty="0" err="1" smtClean="0">
                <a:latin typeface="Arial" pitchFamily="34" charset="0"/>
                <a:cs typeface="Arial" pitchFamily="34" charset="0"/>
              </a:rPr>
              <a:t>aufführung</a:t>
            </a:r>
            <a:r>
              <a:rPr lang="de-DE" dirty="0" smtClean="0">
                <a:latin typeface="Arial" pitchFamily="34" charset="0"/>
                <a:cs typeface="Arial" pitchFamily="34" charset="0"/>
              </a:rPr>
              <a:t> brauchen die Riesen noch Gespenster. So</a:t>
            </a:r>
          </a:p>
          <a:p>
            <a:r>
              <a:rPr lang="de-DE" dirty="0" smtClean="0">
                <a:latin typeface="Arial" pitchFamily="34" charset="0"/>
                <a:cs typeface="Arial" pitchFamily="34" charset="0"/>
              </a:rPr>
              <a:t>machten sie sich in dieser Woche an die Gestaltung von </a:t>
            </a:r>
          </a:p>
          <a:p>
            <a:r>
              <a:rPr lang="de-DE" dirty="0" smtClean="0">
                <a:latin typeface="Arial" pitchFamily="34" charset="0"/>
                <a:cs typeface="Arial" pitchFamily="34" charset="0"/>
              </a:rPr>
              <a:t>Stabfiguren im Gespensterlock! </a:t>
            </a:r>
          </a:p>
          <a:p>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p:txBody>
      </p:sp>
      <p:sp>
        <p:nvSpPr>
          <p:cNvPr id="10" name="Textfeld 9"/>
          <p:cNvSpPr txBox="1"/>
          <p:nvPr/>
        </p:nvSpPr>
        <p:spPr>
          <a:xfrm>
            <a:off x="107504" y="5661248"/>
            <a:ext cx="9176554" cy="923330"/>
          </a:xfrm>
          <a:prstGeom prst="rect">
            <a:avLst/>
          </a:prstGeom>
          <a:noFill/>
        </p:spPr>
        <p:txBody>
          <a:bodyPr wrap="square" rtlCol="0">
            <a:spAutoFit/>
          </a:bodyPr>
          <a:lstStyle/>
          <a:p>
            <a:r>
              <a:rPr lang="de-DE" b="1" dirty="0" smtClean="0">
                <a:latin typeface="Arial" pitchFamily="34" charset="0"/>
                <a:cs typeface="Arial" pitchFamily="34" charset="0"/>
              </a:rPr>
              <a:t> -</a:t>
            </a:r>
            <a:r>
              <a:rPr lang="de-DE" b="1" dirty="0" err="1" smtClean="0">
                <a:latin typeface="Arial" pitchFamily="34" charset="0"/>
                <a:cs typeface="Arial" pitchFamily="34" charset="0"/>
              </a:rPr>
              <a:t>nahme</a:t>
            </a:r>
            <a:r>
              <a:rPr lang="de-DE" b="1" dirty="0" smtClean="0">
                <a:latin typeface="Arial" pitchFamily="34" charset="0"/>
                <a:cs typeface="Arial" pitchFamily="34" charset="0"/>
              </a:rPr>
              <a:t> und gewähren lassen. Kinder gewinnen Selbstvertrauen, wenn sie am        Ende dieses Prozesses stolz ein Ergebnis vorweisen können, sich darum bemüht haben und dafür anerkannt werden. </a:t>
            </a:r>
          </a:p>
        </p:txBody>
      </p:sp>
      <p:sp>
        <p:nvSpPr>
          <p:cNvPr id="12" name="Textfeld 11"/>
          <p:cNvSpPr txBox="1"/>
          <p:nvPr/>
        </p:nvSpPr>
        <p:spPr>
          <a:xfrm>
            <a:off x="2915816" y="5085184"/>
            <a:ext cx="5904656" cy="923330"/>
          </a:xfrm>
          <a:prstGeom prst="rect">
            <a:avLst/>
          </a:prstGeom>
          <a:noFill/>
        </p:spPr>
        <p:txBody>
          <a:bodyPr wrap="square" rtlCol="0">
            <a:spAutoFit/>
          </a:bodyPr>
          <a:lstStyle/>
          <a:p>
            <a:r>
              <a:rPr lang="de-DE" b="1" dirty="0" smtClean="0">
                <a:latin typeface="Arial" pitchFamily="34" charset="0"/>
                <a:cs typeface="Arial" pitchFamily="34" charset="0"/>
              </a:rPr>
              <a:t>Entscheidend für kreatives Arbeiten mit Kindern </a:t>
            </a:r>
          </a:p>
          <a:p>
            <a:r>
              <a:rPr lang="de-DE" b="1" dirty="0" smtClean="0">
                <a:latin typeface="Arial" pitchFamily="34" charset="0"/>
                <a:cs typeface="Arial" pitchFamily="34" charset="0"/>
              </a:rPr>
              <a:t>ist die Balance zwischen unterstützender Einfluss-</a:t>
            </a:r>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3294.jpg"/>
          <p:cNvPicPr>
            <a:picLocks noChangeAspect="1"/>
          </p:cNvPicPr>
          <p:nvPr/>
        </p:nvPicPr>
        <p:blipFill>
          <a:blip r:embed="rId2" cstate="print"/>
          <a:stretch>
            <a:fillRect/>
          </a:stretch>
        </p:blipFill>
        <p:spPr>
          <a:xfrm>
            <a:off x="179512" y="188640"/>
            <a:ext cx="2843808" cy="2132856"/>
          </a:xfrm>
          <a:prstGeom prst="rect">
            <a:avLst/>
          </a:prstGeom>
        </p:spPr>
      </p:pic>
      <p:pic>
        <p:nvPicPr>
          <p:cNvPr id="4" name="Grafik 3" descr="IMG_3296.jpg"/>
          <p:cNvPicPr>
            <a:picLocks noChangeAspect="1"/>
          </p:cNvPicPr>
          <p:nvPr/>
        </p:nvPicPr>
        <p:blipFill>
          <a:blip r:embed="rId3" cstate="print"/>
          <a:stretch>
            <a:fillRect/>
          </a:stretch>
        </p:blipFill>
        <p:spPr>
          <a:xfrm>
            <a:off x="3203848" y="116632"/>
            <a:ext cx="2939819" cy="2204864"/>
          </a:xfrm>
          <a:prstGeom prst="rect">
            <a:avLst/>
          </a:prstGeom>
        </p:spPr>
      </p:pic>
      <p:pic>
        <p:nvPicPr>
          <p:cNvPr id="5" name="Grafik 4" descr="IMG_3320.jpg"/>
          <p:cNvPicPr>
            <a:picLocks noChangeAspect="1"/>
          </p:cNvPicPr>
          <p:nvPr/>
        </p:nvPicPr>
        <p:blipFill>
          <a:blip r:embed="rId4" cstate="print"/>
          <a:stretch>
            <a:fillRect/>
          </a:stretch>
        </p:blipFill>
        <p:spPr>
          <a:xfrm>
            <a:off x="179512" y="2420888"/>
            <a:ext cx="2952328" cy="2214246"/>
          </a:xfrm>
          <a:prstGeom prst="rect">
            <a:avLst/>
          </a:prstGeom>
        </p:spPr>
      </p:pic>
      <p:pic>
        <p:nvPicPr>
          <p:cNvPr id="6" name="Grafik 5" descr="IMG_3321.jpg"/>
          <p:cNvPicPr>
            <a:picLocks noChangeAspect="1"/>
          </p:cNvPicPr>
          <p:nvPr/>
        </p:nvPicPr>
        <p:blipFill>
          <a:blip r:embed="rId5" cstate="print"/>
          <a:stretch>
            <a:fillRect/>
          </a:stretch>
        </p:blipFill>
        <p:spPr>
          <a:xfrm>
            <a:off x="3203848" y="2420888"/>
            <a:ext cx="2880320" cy="2160240"/>
          </a:xfrm>
          <a:prstGeom prst="rect">
            <a:avLst/>
          </a:prstGeom>
        </p:spPr>
      </p:pic>
      <p:pic>
        <p:nvPicPr>
          <p:cNvPr id="7" name="Grafik 6" descr="IMG_3323.jpg"/>
          <p:cNvPicPr>
            <a:picLocks noChangeAspect="1"/>
          </p:cNvPicPr>
          <p:nvPr/>
        </p:nvPicPr>
        <p:blipFill>
          <a:blip r:embed="rId6" cstate="print"/>
          <a:stretch>
            <a:fillRect/>
          </a:stretch>
        </p:blipFill>
        <p:spPr>
          <a:xfrm>
            <a:off x="6300191" y="188640"/>
            <a:ext cx="2784309" cy="2088232"/>
          </a:xfrm>
          <a:prstGeom prst="rect">
            <a:avLst/>
          </a:prstGeom>
        </p:spPr>
      </p:pic>
      <p:sp>
        <p:nvSpPr>
          <p:cNvPr id="8" name="Textfeld 7"/>
          <p:cNvSpPr txBox="1"/>
          <p:nvPr/>
        </p:nvSpPr>
        <p:spPr>
          <a:xfrm>
            <a:off x="251520" y="4869160"/>
            <a:ext cx="8712968" cy="2031325"/>
          </a:xfrm>
          <a:prstGeom prst="rect">
            <a:avLst/>
          </a:prstGeom>
          <a:noFill/>
        </p:spPr>
        <p:txBody>
          <a:bodyPr wrap="square" rtlCol="0">
            <a:spAutoFit/>
          </a:bodyPr>
          <a:lstStyle/>
          <a:p>
            <a:r>
              <a:rPr lang="de-DE" dirty="0" smtClean="0">
                <a:latin typeface="Arial" pitchFamily="34" charset="0"/>
                <a:cs typeface="Arial" pitchFamily="34" charset="0"/>
              </a:rPr>
              <a:t>Auch der Gruselfilm, der an der Faschingsparty vorgestellt werden soll, musste noch weiter bearbeitet werden. Musikalische Untermalung und spannende Geräusche wurden noch eingefügt, dann das Produkt in der Gesamtgruppe vorgestellt und abschließend von den Kindern also so passend bewertet. Allerdings fehlte noch ein richtig guter Abschluss – da müsste nochmals Hand angelegt werden. </a:t>
            </a:r>
          </a:p>
          <a:p>
            <a:endParaRPr lang="de-DE" dirty="0" smtClean="0">
              <a:latin typeface="Arial" pitchFamily="34" charset="0"/>
              <a:cs typeface="Arial" pitchFamily="34" charset="0"/>
            </a:endParaRPr>
          </a:p>
        </p:txBody>
      </p:sp>
      <p:sp>
        <p:nvSpPr>
          <p:cNvPr id="9" name="Textfeld 8"/>
          <p:cNvSpPr txBox="1"/>
          <p:nvPr/>
        </p:nvSpPr>
        <p:spPr>
          <a:xfrm>
            <a:off x="6228185" y="2492896"/>
            <a:ext cx="2915816" cy="2308324"/>
          </a:xfrm>
          <a:prstGeom prst="rect">
            <a:avLst/>
          </a:prstGeom>
          <a:noFill/>
        </p:spPr>
        <p:txBody>
          <a:bodyPr wrap="square" rtlCol="0">
            <a:spAutoFit/>
          </a:bodyPr>
          <a:lstStyle/>
          <a:p>
            <a:r>
              <a:rPr lang="de-DE" b="1" dirty="0" smtClean="0">
                <a:latin typeface="Arial" pitchFamily="34" charset="0"/>
                <a:cs typeface="Arial" pitchFamily="34" charset="0"/>
              </a:rPr>
              <a:t>Gemeinsame Projekte brauchen gemeinsame Absprachen und Ab-</a:t>
            </a:r>
            <a:r>
              <a:rPr lang="de-DE" b="1" dirty="0" err="1" smtClean="0">
                <a:latin typeface="Arial" pitchFamily="34" charset="0"/>
                <a:cs typeface="Arial" pitchFamily="34" charset="0"/>
              </a:rPr>
              <a:t>stimmungen</a:t>
            </a:r>
            <a:r>
              <a:rPr lang="de-DE" b="1" dirty="0" smtClean="0">
                <a:latin typeface="Arial" pitchFamily="34" charset="0"/>
                <a:cs typeface="Arial" pitchFamily="34" charset="0"/>
              </a:rPr>
              <a:t>. Das fördert das Zugehörigkeits-</a:t>
            </a:r>
          </a:p>
          <a:p>
            <a:r>
              <a:rPr lang="de-DE" b="1" dirty="0" err="1" smtClean="0">
                <a:latin typeface="Arial" pitchFamily="34" charset="0"/>
                <a:cs typeface="Arial" pitchFamily="34" charset="0"/>
              </a:rPr>
              <a:t>gefühl</a:t>
            </a:r>
            <a:r>
              <a:rPr lang="de-DE" b="1" dirty="0" smtClean="0">
                <a:latin typeface="Arial" pitchFamily="34" charset="0"/>
                <a:cs typeface="Arial" pitchFamily="34" charset="0"/>
              </a:rPr>
              <a:t> und stärkt die soziale Eingebunden-</a:t>
            </a:r>
            <a:r>
              <a:rPr lang="de-DE" b="1" dirty="0" err="1" smtClean="0">
                <a:latin typeface="Arial" pitchFamily="34" charset="0"/>
                <a:cs typeface="Arial" pitchFamily="34" charset="0"/>
              </a:rPr>
              <a:t>heit</a:t>
            </a:r>
            <a:r>
              <a:rPr lang="de-DE" b="1" dirty="0" smtClean="0">
                <a:latin typeface="Arial" pitchFamily="34" charset="0"/>
                <a:cs typeface="Arial" pitchFamily="34" charset="0"/>
              </a:rPr>
              <a:t>!</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3326.jpg"/>
          <p:cNvPicPr>
            <a:picLocks noChangeAspect="1"/>
          </p:cNvPicPr>
          <p:nvPr/>
        </p:nvPicPr>
        <p:blipFill>
          <a:blip r:embed="rId2" cstate="print"/>
          <a:stretch>
            <a:fillRect/>
          </a:stretch>
        </p:blipFill>
        <p:spPr>
          <a:xfrm>
            <a:off x="107504" y="116632"/>
            <a:ext cx="2736304" cy="2052228"/>
          </a:xfrm>
          <a:prstGeom prst="rect">
            <a:avLst/>
          </a:prstGeom>
        </p:spPr>
      </p:pic>
      <p:pic>
        <p:nvPicPr>
          <p:cNvPr id="3" name="Grafik 2" descr="IMG_3329.jpg"/>
          <p:cNvPicPr>
            <a:picLocks noChangeAspect="1"/>
          </p:cNvPicPr>
          <p:nvPr/>
        </p:nvPicPr>
        <p:blipFill>
          <a:blip r:embed="rId3" cstate="print"/>
          <a:stretch>
            <a:fillRect/>
          </a:stretch>
        </p:blipFill>
        <p:spPr>
          <a:xfrm>
            <a:off x="2987824" y="116632"/>
            <a:ext cx="2592288" cy="1944216"/>
          </a:xfrm>
          <a:prstGeom prst="rect">
            <a:avLst/>
          </a:prstGeom>
        </p:spPr>
      </p:pic>
      <p:pic>
        <p:nvPicPr>
          <p:cNvPr id="4" name="Grafik 3" descr="IMG_3330.jpg"/>
          <p:cNvPicPr>
            <a:picLocks noChangeAspect="1"/>
          </p:cNvPicPr>
          <p:nvPr/>
        </p:nvPicPr>
        <p:blipFill>
          <a:blip r:embed="rId4" cstate="print"/>
          <a:stretch>
            <a:fillRect/>
          </a:stretch>
        </p:blipFill>
        <p:spPr>
          <a:xfrm>
            <a:off x="5724128" y="116632"/>
            <a:ext cx="2555776" cy="1916832"/>
          </a:xfrm>
          <a:prstGeom prst="rect">
            <a:avLst/>
          </a:prstGeom>
        </p:spPr>
      </p:pic>
      <p:pic>
        <p:nvPicPr>
          <p:cNvPr id="5" name="Grafik 4" descr="IMG_3333.jpg"/>
          <p:cNvPicPr>
            <a:picLocks noChangeAspect="1"/>
          </p:cNvPicPr>
          <p:nvPr/>
        </p:nvPicPr>
        <p:blipFill>
          <a:blip r:embed="rId5" cstate="print"/>
          <a:stretch>
            <a:fillRect/>
          </a:stretch>
        </p:blipFill>
        <p:spPr>
          <a:xfrm>
            <a:off x="107504" y="2276872"/>
            <a:ext cx="2448272" cy="1836204"/>
          </a:xfrm>
          <a:prstGeom prst="rect">
            <a:avLst/>
          </a:prstGeom>
        </p:spPr>
      </p:pic>
      <p:pic>
        <p:nvPicPr>
          <p:cNvPr id="6" name="Grafik 5" descr="IMG_3334.jpg"/>
          <p:cNvPicPr>
            <a:picLocks noChangeAspect="1"/>
          </p:cNvPicPr>
          <p:nvPr/>
        </p:nvPicPr>
        <p:blipFill>
          <a:blip r:embed="rId6" cstate="print"/>
          <a:srcRect r="16667" b="20988"/>
          <a:stretch>
            <a:fillRect/>
          </a:stretch>
        </p:blipFill>
        <p:spPr>
          <a:xfrm>
            <a:off x="3059833" y="2204864"/>
            <a:ext cx="2736304" cy="1945816"/>
          </a:xfrm>
          <a:prstGeom prst="rect">
            <a:avLst/>
          </a:prstGeom>
        </p:spPr>
      </p:pic>
      <p:pic>
        <p:nvPicPr>
          <p:cNvPr id="7" name="Grafik 6" descr="IMG_3336.jpg"/>
          <p:cNvPicPr>
            <a:picLocks noChangeAspect="1"/>
          </p:cNvPicPr>
          <p:nvPr/>
        </p:nvPicPr>
        <p:blipFill>
          <a:blip r:embed="rId7" cstate="print"/>
          <a:stretch>
            <a:fillRect/>
          </a:stretch>
        </p:blipFill>
        <p:spPr>
          <a:xfrm>
            <a:off x="6156176" y="2060848"/>
            <a:ext cx="2747797" cy="2060848"/>
          </a:xfrm>
          <a:prstGeom prst="rect">
            <a:avLst/>
          </a:prstGeom>
        </p:spPr>
      </p:pic>
      <p:sp>
        <p:nvSpPr>
          <p:cNvPr id="8" name="Textfeld 7"/>
          <p:cNvSpPr txBox="1"/>
          <p:nvPr/>
        </p:nvSpPr>
        <p:spPr>
          <a:xfrm>
            <a:off x="107504" y="4221088"/>
            <a:ext cx="8928992" cy="2657331"/>
          </a:xfrm>
          <a:prstGeom prst="rect">
            <a:avLst/>
          </a:prstGeom>
          <a:noFill/>
        </p:spPr>
        <p:txBody>
          <a:bodyPr wrap="square" rtlCol="0">
            <a:spAutoFit/>
          </a:bodyPr>
          <a:lstStyle/>
          <a:p>
            <a:r>
              <a:rPr lang="de-DE" dirty="0" smtClean="0">
                <a:latin typeface="Arial" pitchFamily="34" charset="0"/>
                <a:cs typeface="Arial" pitchFamily="34" charset="0"/>
              </a:rPr>
              <a:t>Zum Abschluss der Woche war wieder einmal „Mit-Bring-Tag“. Dieser startet mit einer gemeinsamen Spielrunde im Kreis. Anschließend gab es ein großes Puppenmütter-Treffen im Motorik-Raum – ganz im Stil einer „Mutter-Kind-Gruppe“. Auch die Jungs hatten danach noch die Gelegenheit mit ihren Fahrzeugen den Raum für sich zu nutzen. </a:t>
            </a:r>
          </a:p>
          <a:p>
            <a:r>
              <a:rPr lang="de-DE" b="1" dirty="0" smtClean="0">
                <a:latin typeface="Arial" pitchFamily="34" charset="0"/>
                <a:cs typeface="Arial" pitchFamily="34" charset="0"/>
              </a:rPr>
              <a:t>Das Kind entwickelt eine eigene </a:t>
            </a:r>
            <a:r>
              <a:rPr lang="de-DE" b="1" dirty="0" err="1" smtClean="0">
                <a:latin typeface="Arial" pitchFamily="34" charset="0"/>
                <a:cs typeface="Arial" pitchFamily="34" charset="0"/>
              </a:rPr>
              <a:t>Geschlechtsidenität</a:t>
            </a:r>
            <a:r>
              <a:rPr lang="de-DE" b="1" dirty="0" smtClean="0">
                <a:latin typeface="Arial" pitchFamily="34" charset="0"/>
                <a:cs typeface="Arial" pitchFamily="34" charset="0"/>
              </a:rPr>
              <a:t>, mit er es ich sicher und wohl fühlt. Es lernt andere Geschlecht als gleichwertig und gleichberechtig</a:t>
            </a:r>
          </a:p>
          <a:p>
            <a:r>
              <a:rPr lang="de-DE" b="1" dirty="0" err="1" smtClean="0">
                <a:latin typeface="Arial" pitchFamily="34" charset="0"/>
                <a:cs typeface="Arial" pitchFamily="34" charset="0"/>
              </a:rPr>
              <a:t>anzukennen</a:t>
            </a:r>
            <a:r>
              <a:rPr lang="de-DE" b="1" dirty="0" smtClean="0">
                <a:latin typeface="Arial" pitchFamily="34" charset="0"/>
                <a:cs typeface="Arial" pitchFamily="34" charset="0"/>
              </a:rPr>
              <a:t> und Unterschiede zum anderen Geschlecht wahrzunehmen und wertzuschätzen.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Bildschirmpräsentation (4:3)</PresentationFormat>
  <Paragraphs>15</Paragraphs>
  <Slides>3</Slides>
  <Notes>0</Notes>
  <HiddenSlides>0</HiddenSlides>
  <MMClips>0</MMClips>
  <ScaleCrop>false</ScaleCrop>
  <HeadingPairs>
    <vt:vector size="4" baseType="variant">
      <vt:variant>
        <vt:lpstr>Design</vt:lpstr>
      </vt:variant>
      <vt:variant>
        <vt:i4>1</vt:i4>
      </vt:variant>
      <vt:variant>
        <vt:lpstr>Folientitel</vt:lpstr>
      </vt:variant>
      <vt:variant>
        <vt:i4>3</vt:i4>
      </vt:variant>
    </vt:vector>
  </HeadingPairs>
  <TitlesOfParts>
    <vt:vector size="4" baseType="lpstr">
      <vt:lpstr>Larissa-Design</vt:lpstr>
      <vt:lpstr>Gespenster und Mit-Bring-Tag Wochenrückblick vom 29.01. bis 02.02.2024</vt:lpstr>
      <vt:lpstr>Folie 2</vt:lpstr>
      <vt:lpstr>Folie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Gespenster und Mit-Bring-Tag Wochenrückblick vom 29.01. bis 02.02.2024</dc:title>
  <dc:creator>Leit</dc:creator>
  <cp:lastModifiedBy>Leit</cp:lastModifiedBy>
  <cp:revision>1</cp:revision>
  <dcterms:created xsi:type="dcterms:W3CDTF">2024-02-07T06:10:05Z</dcterms:created>
  <dcterms:modified xsi:type="dcterms:W3CDTF">2024-02-07T07:46:05Z</dcterms:modified>
</cp:coreProperties>
</file>