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9781285-AF0D-4235-8E5B-26360735FE7D}" type="datetimeFigureOut">
              <a:rPr lang="de-DE" smtClean="0"/>
              <a:pPr/>
              <a:t>24.11.2023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B4226B9-44B3-4110-AB99-54D6C920BDBD}"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9781285-AF0D-4235-8E5B-26360735FE7D}" type="datetimeFigureOut">
              <a:rPr lang="de-DE" smtClean="0"/>
              <a:pPr/>
              <a:t>24.11.2023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B4226B9-44B3-4110-AB99-54D6C920BDB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9781285-AF0D-4235-8E5B-26360735FE7D}" type="datetimeFigureOut">
              <a:rPr lang="de-DE" smtClean="0"/>
              <a:pPr/>
              <a:t>24.11.2023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B4226B9-44B3-4110-AB99-54D6C920BDBD}"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9781285-AF0D-4235-8E5B-26360735FE7D}" type="datetimeFigureOut">
              <a:rPr lang="de-DE" smtClean="0"/>
              <a:pPr/>
              <a:t>24.11.2023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B4226B9-44B3-4110-AB99-54D6C920BDBD}"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99781285-AF0D-4235-8E5B-26360735FE7D}" type="datetimeFigureOut">
              <a:rPr lang="de-DE" smtClean="0"/>
              <a:pPr/>
              <a:t>24.11.2023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B4226B9-44B3-4110-AB99-54D6C920BDBD}"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9781285-AF0D-4235-8E5B-26360735FE7D}" type="datetimeFigureOut">
              <a:rPr lang="de-DE" smtClean="0"/>
              <a:pPr/>
              <a:t>24.11.2023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B4226B9-44B3-4110-AB99-54D6C920BDB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9781285-AF0D-4235-8E5B-26360735FE7D}" type="datetimeFigureOut">
              <a:rPr lang="de-DE" smtClean="0"/>
              <a:pPr/>
              <a:t>24.11.2023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B4226B9-44B3-4110-AB99-54D6C920BDBD}"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9781285-AF0D-4235-8E5B-26360735FE7D}" type="datetimeFigureOut">
              <a:rPr lang="de-DE" smtClean="0"/>
              <a:pPr/>
              <a:t>24.11.2023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B4226B9-44B3-4110-AB99-54D6C920BDB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9781285-AF0D-4235-8E5B-26360735FE7D}" type="datetimeFigureOut">
              <a:rPr lang="de-DE" smtClean="0"/>
              <a:pPr/>
              <a:t>24.11.2023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B4226B9-44B3-4110-AB99-54D6C920BDB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99781285-AF0D-4235-8E5B-26360735FE7D}" type="datetimeFigureOut">
              <a:rPr lang="de-DE" smtClean="0"/>
              <a:pPr/>
              <a:t>24.11.2023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B4226B9-44B3-4110-AB99-54D6C920BDB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99781285-AF0D-4235-8E5B-26360735FE7D}" type="datetimeFigureOut">
              <a:rPr lang="de-DE" smtClean="0"/>
              <a:pPr/>
              <a:t>24.11.2023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B4226B9-44B3-4110-AB99-54D6C920BDBD}"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81285-AF0D-4235-8E5B-26360735FE7D}" type="datetimeFigureOut">
              <a:rPr lang="de-DE" smtClean="0"/>
              <a:pPr/>
              <a:t>24.11.2023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4226B9-44B3-4110-AB99-54D6C920BDBD}"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51520" y="116632"/>
            <a:ext cx="8712968" cy="1301006"/>
          </a:xfrm>
        </p:spPr>
        <p:txBody>
          <a:bodyPr>
            <a:normAutofit/>
          </a:bodyPr>
          <a:lstStyle/>
          <a:p>
            <a:r>
              <a:rPr lang="de-DE" sz="3600" b="1" dirty="0" smtClean="0">
                <a:latin typeface="Arial" pitchFamily="34" charset="0"/>
                <a:cs typeface="Arial" pitchFamily="34" charset="0"/>
              </a:rPr>
              <a:t>„Wie es nach St. Martin weitergeht..!“</a:t>
            </a:r>
            <a:br>
              <a:rPr lang="de-DE" sz="3600" b="1" dirty="0" smtClean="0">
                <a:latin typeface="Arial" pitchFamily="34" charset="0"/>
                <a:cs typeface="Arial" pitchFamily="34" charset="0"/>
              </a:rPr>
            </a:br>
            <a:r>
              <a:rPr lang="de-DE" sz="2700" b="1" dirty="0" smtClean="0">
                <a:latin typeface="Arial" pitchFamily="34" charset="0"/>
                <a:cs typeface="Arial" pitchFamily="34" charset="0"/>
              </a:rPr>
              <a:t>Wochenrückblick vom 13.11. bis 17.11.23</a:t>
            </a:r>
            <a:endParaRPr lang="de-DE" sz="2700" b="1" dirty="0">
              <a:latin typeface="Arial" pitchFamily="34" charset="0"/>
              <a:cs typeface="Arial" pitchFamily="34" charset="0"/>
            </a:endParaRPr>
          </a:p>
        </p:txBody>
      </p:sp>
      <p:pic>
        <p:nvPicPr>
          <p:cNvPr id="3" name="Grafik 2" descr="IMG_6367.jpeg"/>
          <p:cNvPicPr>
            <a:picLocks noChangeAspect="1"/>
          </p:cNvPicPr>
          <p:nvPr/>
        </p:nvPicPr>
        <p:blipFill>
          <a:blip r:embed="rId2" cstate="print"/>
          <a:stretch>
            <a:fillRect/>
          </a:stretch>
        </p:blipFill>
        <p:spPr>
          <a:xfrm>
            <a:off x="107504" y="1340768"/>
            <a:ext cx="2952328" cy="2214246"/>
          </a:xfrm>
          <a:prstGeom prst="rect">
            <a:avLst/>
          </a:prstGeom>
        </p:spPr>
      </p:pic>
      <p:pic>
        <p:nvPicPr>
          <p:cNvPr id="5" name="Grafik 4" descr="IMG_6368.jpeg"/>
          <p:cNvPicPr>
            <a:picLocks noChangeAspect="1"/>
          </p:cNvPicPr>
          <p:nvPr/>
        </p:nvPicPr>
        <p:blipFill>
          <a:blip r:embed="rId3" cstate="print"/>
          <a:stretch>
            <a:fillRect/>
          </a:stretch>
        </p:blipFill>
        <p:spPr>
          <a:xfrm>
            <a:off x="3131840" y="1340768"/>
            <a:ext cx="2976331" cy="2232248"/>
          </a:xfrm>
          <a:prstGeom prst="rect">
            <a:avLst/>
          </a:prstGeom>
        </p:spPr>
      </p:pic>
      <p:pic>
        <p:nvPicPr>
          <p:cNvPr id="6" name="Grafik 5" descr="IMG_6372.jpeg"/>
          <p:cNvPicPr>
            <a:picLocks noChangeAspect="1"/>
          </p:cNvPicPr>
          <p:nvPr/>
        </p:nvPicPr>
        <p:blipFill>
          <a:blip r:embed="rId4" cstate="print"/>
          <a:stretch>
            <a:fillRect/>
          </a:stretch>
        </p:blipFill>
        <p:spPr>
          <a:xfrm>
            <a:off x="251520" y="3789040"/>
            <a:ext cx="2987824" cy="2240868"/>
          </a:xfrm>
          <a:prstGeom prst="rect">
            <a:avLst/>
          </a:prstGeom>
        </p:spPr>
      </p:pic>
      <p:pic>
        <p:nvPicPr>
          <p:cNvPr id="7" name="Grafik 6" descr="IMG_6371.jpeg"/>
          <p:cNvPicPr>
            <a:picLocks noChangeAspect="1"/>
          </p:cNvPicPr>
          <p:nvPr/>
        </p:nvPicPr>
        <p:blipFill>
          <a:blip r:embed="rId5" cstate="print"/>
          <a:stretch>
            <a:fillRect/>
          </a:stretch>
        </p:blipFill>
        <p:spPr>
          <a:xfrm>
            <a:off x="6156176" y="1340768"/>
            <a:ext cx="2880320" cy="2160240"/>
          </a:xfrm>
          <a:prstGeom prst="rect">
            <a:avLst/>
          </a:prstGeom>
        </p:spPr>
      </p:pic>
      <p:sp>
        <p:nvSpPr>
          <p:cNvPr id="8" name="Textfeld 7"/>
          <p:cNvSpPr txBox="1"/>
          <p:nvPr/>
        </p:nvSpPr>
        <p:spPr>
          <a:xfrm>
            <a:off x="3347864" y="3789040"/>
            <a:ext cx="5796136" cy="2308324"/>
          </a:xfrm>
          <a:prstGeom prst="rect">
            <a:avLst/>
          </a:prstGeom>
          <a:noFill/>
        </p:spPr>
        <p:txBody>
          <a:bodyPr wrap="square" rtlCol="0">
            <a:spAutoFit/>
          </a:bodyPr>
          <a:lstStyle/>
          <a:p>
            <a:r>
              <a:rPr lang="de-DE" dirty="0" smtClean="0">
                <a:latin typeface="Arial" pitchFamily="34" charset="0"/>
                <a:cs typeface="Arial" pitchFamily="34" charset="0"/>
              </a:rPr>
              <a:t>Die Woche startete mit der Generalprobe für die Martinsandacht, die am Abend stattfinden sollte. Stellprobe, Prüfen der Akustik und Ablaufgestaltung mussten nochmals miteinander durchgegangen werden, damit sich alle für den Auftritt am Abend auch sicher gerüstet fühlen konnten. </a:t>
            </a:r>
          </a:p>
          <a:p>
            <a:r>
              <a:rPr lang="de-DE" b="1" dirty="0" smtClean="0">
                <a:latin typeface="Arial" pitchFamily="34" charset="0"/>
                <a:cs typeface="Arial" pitchFamily="34" charset="0"/>
              </a:rPr>
              <a:t>Emotionale und soziale Kompetenz sind Voraus-</a:t>
            </a:r>
            <a:r>
              <a:rPr lang="de-DE" b="1" dirty="0" err="1" smtClean="0">
                <a:latin typeface="Arial" pitchFamily="34" charset="0"/>
                <a:cs typeface="Arial" pitchFamily="34" charset="0"/>
              </a:rPr>
              <a:t>setzungen</a:t>
            </a:r>
            <a:r>
              <a:rPr lang="de-DE" b="1" dirty="0" smtClean="0">
                <a:latin typeface="Arial" pitchFamily="34" charset="0"/>
                <a:cs typeface="Arial" pitchFamily="34" charset="0"/>
              </a:rPr>
              <a:t>, dass ein Kind lernt sich in die soziale</a:t>
            </a:r>
          </a:p>
        </p:txBody>
      </p:sp>
      <p:sp>
        <p:nvSpPr>
          <p:cNvPr id="9" name="Textfeld 8"/>
          <p:cNvSpPr txBox="1"/>
          <p:nvPr/>
        </p:nvSpPr>
        <p:spPr>
          <a:xfrm>
            <a:off x="107504" y="6021288"/>
            <a:ext cx="9190082" cy="646331"/>
          </a:xfrm>
          <a:prstGeom prst="rect">
            <a:avLst/>
          </a:prstGeom>
          <a:noFill/>
        </p:spPr>
        <p:txBody>
          <a:bodyPr wrap="square" rtlCol="0">
            <a:spAutoFit/>
          </a:bodyPr>
          <a:lstStyle/>
          <a:p>
            <a:r>
              <a:rPr lang="de-DE" b="1" dirty="0" smtClean="0">
                <a:latin typeface="Arial" pitchFamily="34" charset="0"/>
                <a:cs typeface="Arial" pitchFamily="34" charset="0"/>
              </a:rPr>
              <a:t>Gemeinschaft zu integrieren. Sie lernen ihre eigenen Bedürfnisse und Wünsche </a:t>
            </a:r>
          </a:p>
          <a:p>
            <a:r>
              <a:rPr lang="de-DE" b="1" dirty="0" smtClean="0">
                <a:latin typeface="Arial" pitchFamily="34" charset="0"/>
                <a:cs typeface="Arial" pitchFamily="34" charset="0"/>
              </a:rPr>
              <a:t>zusteuern und zurückzustellen, abzuwarten und auch Wartezeiten auszuhalten.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IMG_6373.jpeg"/>
          <p:cNvPicPr>
            <a:picLocks noChangeAspect="1"/>
          </p:cNvPicPr>
          <p:nvPr/>
        </p:nvPicPr>
        <p:blipFill>
          <a:blip r:embed="rId2" cstate="print"/>
          <a:stretch>
            <a:fillRect/>
          </a:stretch>
        </p:blipFill>
        <p:spPr>
          <a:xfrm>
            <a:off x="179512" y="116632"/>
            <a:ext cx="2880320" cy="2160240"/>
          </a:xfrm>
          <a:prstGeom prst="rect">
            <a:avLst/>
          </a:prstGeom>
        </p:spPr>
      </p:pic>
      <p:pic>
        <p:nvPicPr>
          <p:cNvPr id="4" name="Grafik 3" descr="IMG_6375.jpeg"/>
          <p:cNvPicPr>
            <a:picLocks noChangeAspect="1"/>
          </p:cNvPicPr>
          <p:nvPr/>
        </p:nvPicPr>
        <p:blipFill>
          <a:blip r:embed="rId3" cstate="print"/>
          <a:stretch>
            <a:fillRect/>
          </a:stretch>
        </p:blipFill>
        <p:spPr>
          <a:xfrm>
            <a:off x="3131840" y="116632"/>
            <a:ext cx="2880320" cy="2160240"/>
          </a:xfrm>
          <a:prstGeom prst="rect">
            <a:avLst/>
          </a:prstGeom>
        </p:spPr>
      </p:pic>
      <p:pic>
        <p:nvPicPr>
          <p:cNvPr id="5" name="Grafik 4" descr="IMG_6377.jpeg"/>
          <p:cNvPicPr>
            <a:picLocks noChangeAspect="1"/>
          </p:cNvPicPr>
          <p:nvPr/>
        </p:nvPicPr>
        <p:blipFill>
          <a:blip r:embed="rId4" cstate="print"/>
          <a:stretch>
            <a:fillRect/>
          </a:stretch>
        </p:blipFill>
        <p:spPr>
          <a:xfrm>
            <a:off x="179512" y="2492896"/>
            <a:ext cx="2976330" cy="2232248"/>
          </a:xfrm>
          <a:prstGeom prst="rect">
            <a:avLst/>
          </a:prstGeom>
        </p:spPr>
      </p:pic>
      <p:pic>
        <p:nvPicPr>
          <p:cNvPr id="6" name="Grafik 5" descr="IMG_6378.jpeg"/>
          <p:cNvPicPr>
            <a:picLocks noChangeAspect="1"/>
          </p:cNvPicPr>
          <p:nvPr/>
        </p:nvPicPr>
        <p:blipFill>
          <a:blip r:embed="rId5" cstate="print"/>
          <a:stretch>
            <a:fillRect/>
          </a:stretch>
        </p:blipFill>
        <p:spPr>
          <a:xfrm>
            <a:off x="3275856" y="2492896"/>
            <a:ext cx="2736304" cy="2052228"/>
          </a:xfrm>
          <a:prstGeom prst="rect">
            <a:avLst/>
          </a:prstGeom>
        </p:spPr>
      </p:pic>
      <p:pic>
        <p:nvPicPr>
          <p:cNvPr id="7" name="Grafik 6" descr="IMG_6379.jpeg"/>
          <p:cNvPicPr>
            <a:picLocks noChangeAspect="1"/>
          </p:cNvPicPr>
          <p:nvPr/>
        </p:nvPicPr>
        <p:blipFill>
          <a:blip r:embed="rId6" cstate="print"/>
          <a:stretch>
            <a:fillRect/>
          </a:stretch>
        </p:blipFill>
        <p:spPr>
          <a:xfrm>
            <a:off x="6300192" y="4653136"/>
            <a:ext cx="2531773" cy="1898830"/>
          </a:xfrm>
          <a:prstGeom prst="rect">
            <a:avLst/>
          </a:prstGeom>
        </p:spPr>
      </p:pic>
      <p:sp>
        <p:nvSpPr>
          <p:cNvPr id="8" name="Textfeld 7"/>
          <p:cNvSpPr txBox="1"/>
          <p:nvPr/>
        </p:nvSpPr>
        <p:spPr>
          <a:xfrm>
            <a:off x="107504" y="5085184"/>
            <a:ext cx="6830526" cy="923330"/>
          </a:xfrm>
          <a:prstGeom prst="rect">
            <a:avLst/>
          </a:prstGeom>
          <a:noFill/>
        </p:spPr>
        <p:txBody>
          <a:bodyPr wrap="square" rtlCol="0">
            <a:spAutoFit/>
          </a:bodyPr>
          <a:lstStyle/>
          <a:p>
            <a:r>
              <a:rPr lang="de-DE" dirty="0" smtClean="0">
                <a:latin typeface="Arial" pitchFamily="34" charset="0"/>
                <a:cs typeface="Arial" pitchFamily="34" charset="0"/>
              </a:rPr>
              <a:t>Da die Proben und Vorbereitungen nun ein Ende hatten, </a:t>
            </a:r>
          </a:p>
          <a:p>
            <a:r>
              <a:rPr lang="de-DE" dirty="0" smtClean="0">
                <a:latin typeface="Arial" pitchFamily="34" charset="0"/>
                <a:cs typeface="Arial" pitchFamily="34" charset="0"/>
              </a:rPr>
              <a:t>gab es auch mal wieder ausreichend Zeit sich </a:t>
            </a:r>
            <a:r>
              <a:rPr lang="de-DE" dirty="0" err="1" smtClean="0">
                <a:latin typeface="Arial" pitchFamily="34" charset="0"/>
                <a:cs typeface="Arial" pitchFamily="34" charset="0"/>
              </a:rPr>
              <a:t>auszutau</a:t>
            </a:r>
            <a:r>
              <a:rPr lang="de-DE" dirty="0" smtClean="0">
                <a:latin typeface="Arial" pitchFamily="34" charset="0"/>
                <a:cs typeface="Arial" pitchFamily="34" charset="0"/>
              </a:rPr>
              <a:t>-</a:t>
            </a:r>
          </a:p>
          <a:p>
            <a:r>
              <a:rPr lang="de-DE" dirty="0" err="1" smtClean="0">
                <a:latin typeface="Arial" pitchFamily="34" charset="0"/>
                <a:cs typeface="Arial" pitchFamily="34" charset="0"/>
              </a:rPr>
              <a:t>schen</a:t>
            </a:r>
            <a:r>
              <a:rPr lang="de-DE" dirty="0" smtClean="0">
                <a:latin typeface="Arial" pitchFamily="34" charset="0"/>
                <a:cs typeface="Arial" pitchFamily="34" charset="0"/>
              </a:rPr>
              <a:t> und miteinander Kreisspiele zu spielen. </a:t>
            </a:r>
            <a:endParaRPr lang="de-DE" dirty="0">
              <a:latin typeface="Arial" pitchFamily="34" charset="0"/>
              <a:cs typeface="Arial" pitchFamily="34" charset="0"/>
            </a:endParaRPr>
          </a:p>
        </p:txBody>
      </p:sp>
      <p:sp>
        <p:nvSpPr>
          <p:cNvPr id="10" name="Textfeld 9"/>
          <p:cNvSpPr txBox="1"/>
          <p:nvPr/>
        </p:nvSpPr>
        <p:spPr>
          <a:xfrm>
            <a:off x="6084168" y="332656"/>
            <a:ext cx="3059832" cy="3693319"/>
          </a:xfrm>
          <a:prstGeom prst="rect">
            <a:avLst/>
          </a:prstGeom>
          <a:noFill/>
        </p:spPr>
        <p:txBody>
          <a:bodyPr wrap="square" rtlCol="0">
            <a:spAutoFit/>
          </a:bodyPr>
          <a:lstStyle/>
          <a:p>
            <a:r>
              <a:rPr lang="de-DE" b="1" dirty="0" smtClean="0">
                <a:latin typeface="Arial" pitchFamily="34" charset="0"/>
                <a:cs typeface="Arial" pitchFamily="34" charset="0"/>
              </a:rPr>
              <a:t>Kinder haben Freude da-</a:t>
            </a:r>
          </a:p>
          <a:p>
            <a:r>
              <a:rPr lang="de-DE" b="1" dirty="0" smtClean="0">
                <a:latin typeface="Arial" pitchFamily="34" charset="0"/>
                <a:cs typeface="Arial" pitchFamily="34" charset="0"/>
              </a:rPr>
              <a:t>ran sich gegenseitig von </a:t>
            </a:r>
          </a:p>
          <a:p>
            <a:r>
              <a:rPr lang="de-DE" b="1" dirty="0" smtClean="0">
                <a:latin typeface="Arial" pitchFamily="34" charset="0"/>
                <a:cs typeface="Arial" pitchFamily="34" charset="0"/>
              </a:rPr>
              <a:t>ihren Erfahrungen und</a:t>
            </a:r>
          </a:p>
          <a:p>
            <a:r>
              <a:rPr lang="de-DE" b="1" dirty="0" smtClean="0">
                <a:latin typeface="Arial" pitchFamily="34" charset="0"/>
                <a:cs typeface="Arial" pitchFamily="34" charset="0"/>
              </a:rPr>
              <a:t>Erlebnissen zu berichten</a:t>
            </a:r>
          </a:p>
          <a:p>
            <a:r>
              <a:rPr lang="de-DE" b="1" dirty="0" smtClean="0">
                <a:latin typeface="Arial" pitchFamily="34" charset="0"/>
                <a:cs typeface="Arial" pitchFamily="34" charset="0"/>
              </a:rPr>
              <a:t>und gemeinsam Beweg-</a:t>
            </a:r>
          </a:p>
          <a:p>
            <a:r>
              <a:rPr lang="de-DE" b="1" dirty="0" err="1" smtClean="0">
                <a:latin typeface="Arial" pitchFamily="34" charset="0"/>
                <a:cs typeface="Arial" pitchFamily="34" charset="0"/>
              </a:rPr>
              <a:t>ungsspiele</a:t>
            </a:r>
            <a:r>
              <a:rPr lang="de-DE" b="1" dirty="0" smtClean="0">
                <a:latin typeface="Arial" pitchFamily="34" charset="0"/>
                <a:cs typeface="Arial" pitchFamily="34" charset="0"/>
              </a:rPr>
              <a:t> </a:t>
            </a:r>
            <a:r>
              <a:rPr lang="de-DE" b="1" dirty="0" err="1" smtClean="0">
                <a:latin typeface="Arial" pitchFamily="34" charset="0"/>
                <a:cs typeface="Arial" pitchFamily="34" charset="0"/>
              </a:rPr>
              <a:t>auszuprob-ieren</a:t>
            </a:r>
            <a:r>
              <a:rPr lang="de-DE" b="1" dirty="0" smtClean="0">
                <a:latin typeface="Arial" pitchFamily="34" charset="0"/>
                <a:cs typeface="Arial" pitchFamily="34" charset="0"/>
              </a:rPr>
              <a:t>. Dabei üben sie das</a:t>
            </a:r>
          </a:p>
          <a:p>
            <a:r>
              <a:rPr lang="de-DE" b="1" dirty="0" smtClean="0">
                <a:latin typeface="Arial" pitchFamily="34" charset="0"/>
                <a:cs typeface="Arial" pitchFamily="34" charset="0"/>
              </a:rPr>
              <a:t>Übernehmen von Rück-     </a:t>
            </a:r>
            <a:r>
              <a:rPr lang="de-DE" b="1" dirty="0" err="1" smtClean="0">
                <a:latin typeface="Arial" pitchFamily="34" charset="0"/>
                <a:cs typeface="Arial" pitchFamily="34" charset="0"/>
              </a:rPr>
              <a:t>sichtnahme</a:t>
            </a:r>
            <a:r>
              <a:rPr lang="de-DE" b="1" dirty="0" smtClean="0">
                <a:latin typeface="Arial" pitchFamily="34" charset="0"/>
                <a:cs typeface="Arial" pitchFamily="34" charset="0"/>
              </a:rPr>
              <a:t>, Fairness und Verantwortungsbereit-</a:t>
            </a:r>
            <a:r>
              <a:rPr lang="de-DE" b="1" dirty="0" err="1" smtClean="0">
                <a:latin typeface="Arial" pitchFamily="34" charset="0"/>
                <a:cs typeface="Arial" pitchFamily="34" charset="0"/>
              </a:rPr>
              <a:t>schaft</a:t>
            </a:r>
            <a:r>
              <a:rPr lang="de-DE" b="1" dirty="0" smtClean="0">
                <a:latin typeface="Arial" pitchFamily="34" charset="0"/>
                <a:cs typeface="Arial" pitchFamily="34" charset="0"/>
              </a:rPr>
              <a:t> und wachsen als Gruppe immer mehr zusammen.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IMG_6407.jpeg"/>
          <p:cNvPicPr>
            <a:picLocks noChangeAspect="1"/>
          </p:cNvPicPr>
          <p:nvPr/>
        </p:nvPicPr>
        <p:blipFill>
          <a:blip r:embed="rId2" cstate="print"/>
          <a:stretch>
            <a:fillRect/>
          </a:stretch>
        </p:blipFill>
        <p:spPr>
          <a:xfrm>
            <a:off x="179512" y="2996952"/>
            <a:ext cx="2808312" cy="2106234"/>
          </a:xfrm>
          <a:prstGeom prst="rect">
            <a:avLst/>
          </a:prstGeom>
        </p:spPr>
      </p:pic>
      <p:pic>
        <p:nvPicPr>
          <p:cNvPr id="7" name="Grafik 6" descr="IMG_6410.jpeg"/>
          <p:cNvPicPr>
            <a:picLocks noChangeAspect="1"/>
          </p:cNvPicPr>
          <p:nvPr/>
        </p:nvPicPr>
        <p:blipFill>
          <a:blip r:embed="rId3" cstate="print"/>
          <a:stretch>
            <a:fillRect/>
          </a:stretch>
        </p:blipFill>
        <p:spPr>
          <a:xfrm>
            <a:off x="5940152" y="116632"/>
            <a:ext cx="2976331" cy="2232248"/>
          </a:xfrm>
          <a:prstGeom prst="rect">
            <a:avLst/>
          </a:prstGeom>
        </p:spPr>
      </p:pic>
      <p:pic>
        <p:nvPicPr>
          <p:cNvPr id="8" name="Grafik 7" descr="IMG_6395.jpeg"/>
          <p:cNvPicPr>
            <a:picLocks noChangeAspect="1"/>
          </p:cNvPicPr>
          <p:nvPr/>
        </p:nvPicPr>
        <p:blipFill>
          <a:blip r:embed="rId4" cstate="print"/>
          <a:stretch>
            <a:fillRect/>
          </a:stretch>
        </p:blipFill>
        <p:spPr>
          <a:xfrm>
            <a:off x="107504" y="548680"/>
            <a:ext cx="2784309" cy="2088232"/>
          </a:xfrm>
          <a:prstGeom prst="rect">
            <a:avLst/>
          </a:prstGeom>
        </p:spPr>
      </p:pic>
      <p:pic>
        <p:nvPicPr>
          <p:cNvPr id="10" name="Grafik 9" descr="IMG_2837.jpeg"/>
          <p:cNvPicPr>
            <a:picLocks noChangeAspect="1"/>
          </p:cNvPicPr>
          <p:nvPr/>
        </p:nvPicPr>
        <p:blipFill>
          <a:blip r:embed="rId5" cstate="print"/>
          <a:stretch>
            <a:fillRect/>
          </a:stretch>
        </p:blipFill>
        <p:spPr>
          <a:xfrm>
            <a:off x="2987824" y="116632"/>
            <a:ext cx="2880320" cy="2160240"/>
          </a:xfrm>
          <a:prstGeom prst="rect">
            <a:avLst/>
          </a:prstGeom>
        </p:spPr>
      </p:pic>
      <p:sp>
        <p:nvSpPr>
          <p:cNvPr id="9" name="Textfeld 8"/>
          <p:cNvSpPr txBox="1"/>
          <p:nvPr/>
        </p:nvSpPr>
        <p:spPr>
          <a:xfrm>
            <a:off x="3131840" y="2420888"/>
            <a:ext cx="6012160" cy="2862322"/>
          </a:xfrm>
          <a:prstGeom prst="rect">
            <a:avLst/>
          </a:prstGeom>
          <a:noFill/>
        </p:spPr>
        <p:txBody>
          <a:bodyPr wrap="square" rtlCol="0">
            <a:spAutoFit/>
          </a:bodyPr>
          <a:lstStyle/>
          <a:p>
            <a:r>
              <a:rPr lang="de-DE" dirty="0" smtClean="0">
                <a:latin typeface="Arial" pitchFamily="34" charset="0"/>
                <a:cs typeface="Arial" pitchFamily="34" charset="0"/>
              </a:rPr>
              <a:t>Ein Blick auf den Kalender zeigte der Gruppe, dass der Besuch im „Begehbaren Herz“ in Fulda immer näher rückte. Zeit sich wieder intensiv dem Projektthema zu- </a:t>
            </a:r>
          </a:p>
          <a:p>
            <a:r>
              <a:rPr lang="de-DE" dirty="0" smtClean="0">
                <a:latin typeface="Arial" pitchFamily="34" charset="0"/>
                <a:cs typeface="Arial" pitchFamily="34" charset="0"/>
              </a:rPr>
              <a:t>zuwenden und abzustimmen, was noch so alles </a:t>
            </a:r>
            <a:r>
              <a:rPr lang="de-DE" dirty="0" err="1" smtClean="0">
                <a:latin typeface="Arial" pitchFamily="34" charset="0"/>
                <a:cs typeface="Arial" pitchFamily="34" charset="0"/>
              </a:rPr>
              <a:t>ge</a:t>
            </a:r>
            <a:r>
              <a:rPr lang="de-DE" dirty="0" smtClean="0">
                <a:latin typeface="Arial" pitchFamily="34" charset="0"/>
                <a:cs typeface="Arial" pitchFamily="34" charset="0"/>
              </a:rPr>
              <a:t>-macht </a:t>
            </a:r>
            <a:r>
              <a:rPr lang="de-DE" dirty="0" smtClean="0">
                <a:latin typeface="Arial" pitchFamily="34" charset="0"/>
                <a:cs typeface="Arial" pitchFamily="34" charset="0"/>
              </a:rPr>
              <a:t>werden soll. Auch für die diesjährigen </a:t>
            </a:r>
            <a:r>
              <a:rPr lang="de-DE" dirty="0" smtClean="0">
                <a:latin typeface="Arial" pitchFamily="34" charset="0"/>
                <a:cs typeface="Arial" pitchFamily="34" charset="0"/>
              </a:rPr>
              <a:t>Advents-tüten </a:t>
            </a:r>
            <a:r>
              <a:rPr lang="de-DE" dirty="0" smtClean="0">
                <a:latin typeface="Arial" pitchFamily="34" charset="0"/>
                <a:cs typeface="Arial" pitchFamily="34" charset="0"/>
              </a:rPr>
              <a:t>musste noch eine Ausgestaltungsidee gesucht werden! Die war überraschend schnell gefunden – ein Skelett mit </a:t>
            </a:r>
            <a:r>
              <a:rPr lang="de-DE" dirty="0" err="1" smtClean="0">
                <a:latin typeface="Arial" pitchFamily="34" charset="0"/>
                <a:cs typeface="Arial" pitchFamily="34" charset="0"/>
              </a:rPr>
              <a:t>Weihnachtsdeko</a:t>
            </a:r>
            <a:r>
              <a:rPr lang="de-DE" dirty="0" smtClean="0">
                <a:latin typeface="Arial" pitchFamily="34" charset="0"/>
                <a:cs typeface="Arial" pitchFamily="34" charset="0"/>
              </a:rPr>
              <a:t> wollten die Kinder </a:t>
            </a:r>
            <a:r>
              <a:rPr lang="de-DE" dirty="0" smtClean="0">
                <a:latin typeface="Arial" pitchFamily="34" charset="0"/>
                <a:cs typeface="Arial" pitchFamily="34" charset="0"/>
              </a:rPr>
              <a:t>gestalten-ten</a:t>
            </a:r>
            <a:r>
              <a:rPr lang="de-DE" dirty="0" smtClean="0">
                <a:latin typeface="Arial" pitchFamily="34" charset="0"/>
                <a:cs typeface="Arial" pitchFamily="34" charset="0"/>
              </a:rPr>
              <a:t>. Einige Kinder suchten dann eine passende Vorlage im Internet, die für alle ausgedruckt werden konnte. </a:t>
            </a:r>
          </a:p>
        </p:txBody>
      </p:sp>
      <p:sp>
        <p:nvSpPr>
          <p:cNvPr id="11" name="Textfeld 10"/>
          <p:cNvSpPr txBox="1"/>
          <p:nvPr/>
        </p:nvSpPr>
        <p:spPr>
          <a:xfrm>
            <a:off x="179512" y="5229200"/>
            <a:ext cx="8964488" cy="1477328"/>
          </a:xfrm>
          <a:prstGeom prst="rect">
            <a:avLst/>
          </a:prstGeom>
          <a:noFill/>
        </p:spPr>
        <p:txBody>
          <a:bodyPr wrap="square" rtlCol="0">
            <a:spAutoFit/>
          </a:bodyPr>
          <a:lstStyle/>
          <a:p>
            <a:r>
              <a:rPr lang="de-DE" b="1" dirty="0" smtClean="0">
                <a:latin typeface="Arial" pitchFamily="34" charset="0"/>
                <a:cs typeface="Arial" pitchFamily="34" charset="0"/>
              </a:rPr>
              <a:t>Bildungsprozesse mit Kindern kooperativ (Ko-Konstruktion) zu gestalten, erweitert das Verständnis und Ausdrucksniveau in allen Entwicklungsbereichen des Kindes. Sie lernen, dass Ideen ausgetauscht, verhandelt und ausgeweitet werden können, Verständnis bereichert und vertieft sowie die Welt auf viele Arten erklärt werden kann. </a:t>
            </a:r>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IMG_6412.jpeg"/>
          <p:cNvPicPr>
            <a:picLocks noChangeAspect="1"/>
          </p:cNvPicPr>
          <p:nvPr/>
        </p:nvPicPr>
        <p:blipFill>
          <a:blip r:embed="rId2" cstate="print"/>
          <a:stretch>
            <a:fillRect/>
          </a:stretch>
        </p:blipFill>
        <p:spPr>
          <a:xfrm>
            <a:off x="179512" y="116632"/>
            <a:ext cx="3059832" cy="2294874"/>
          </a:xfrm>
          <a:prstGeom prst="rect">
            <a:avLst/>
          </a:prstGeom>
        </p:spPr>
      </p:pic>
      <p:pic>
        <p:nvPicPr>
          <p:cNvPr id="3" name="Grafik 2" descr="IMG_6419.jpeg"/>
          <p:cNvPicPr>
            <a:picLocks noChangeAspect="1"/>
          </p:cNvPicPr>
          <p:nvPr/>
        </p:nvPicPr>
        <p:blipFill>
          <a:blip r:embed="rId3" cstate="print"/>
          <a:stretch>
            <a:fillRect/>
          </a:stretch>
        </p:blipFill>
        <p:spPr>
          <a:xfrm>
            <a:off x="3419872" y="116632"/>
            <a:ext cx="2976331" cy="2232248"/>
          </a:xfrm>
          <a:prstGeom prst="rect">
            <a:avLst/>
          </a:prstGeom>
        </p:spPr>
      </p:pic>
      <p:pic>
        <p:nvPicPr>
          <p:cNvPr id="4" name="Grafik 3" descr="IMG_6420.jpeg"/>
          <p:cNvPicPr>
            <a:picLocks noChangeAspect="1"/>
          </p:cNvPicPr>
          <p:nvPr/>
        </p:nvPicPr>
        <p:blipFill>
          <a:blip r:embed="rId4" cstate="print"/>
          <a:stretch>
            <a:fillRect/>
          </a:stretch>
        </p:blipFill>
        <p:spPr>
          <a:xfrm>
            <a:off x="107504" y="2492896"/>
            <a:ext cx="2952328" cy="2214246"/>
          </a:xfrm>
          <a:prstGeom prst="rect">
            <a:avLst/>
          </a:prstGeom>
        </p:spPr>
      </p:pic>
      <p:pic>
        <p:nvPicPr>
          <p:cNvPr id="5" name="Grafik 4" descr="IMG_6421.jpeg"/>
          <p:cNvPicPr>
            <a:picLocks noChangeAspect="1"/>
          </p:cNvPicPr>
          <p:nvPr/>
        </p:nvPicPr>
        <p:blipFill>
          <a:blip r:embed="rId5" cstate="print"/>
          <a:stretch>
            <a:fillRect/>
          </a:stretch>
        </p:blipFill>
        <p:spPr>
          <a:xfrm>
            <a:off x="251520" y="4797152"/>
            <a:ext cx="2592288" cy="1944216"/>
          </a:xfrm>
          <a:prstGeom prst="rect">
            <a:avLst/>
          </a:prstGeom>
        </p:spPr>
      </p:pic>
      <p:pic>
        <p:nvPicPr>
          <p:cNvPr id="8" name="Grafik 7" descr="IMG_2840.jpeg"/>
          <p:cNvPicPr>
            <a:picLocks noChangeAspect="1"/>
          </p:cNvPicPr>
          <p:nvPr/>
        </p:nvPicPr>
        <p:blipFill>
          <a:blip r:embed="rId6" cstate="print"/>
          <a:stretch>
            <a:fillRect/>
          </a:stretch>
        </p:blipFill>
        <p:spPr>
          <a:xfrm>
            <a:off x="6660232" y="476672"/>
            <a:ext cx="2267744" cy="1700808"/>
          </a:xfrm>
          <a:prstGeom prst="rect">
            <a:avLst/>
          </a:prstGeom>
        </p:spPr>
      </p:pic>
      <p:sp>
        <p:nvSpPr>
          <p:cNvPr id="10" name="Textfeld 9"/>
          <p:cNvSpPr txBox="1"/>
          <p:nvPr/>
        </p:nvSpPr>
        <p:spPr>
          <a:xfrm>
            <a:off x="3203849" y="2564904"/>
            <a:ext cx="5832648" cy="3970318"/>
          </a:xfrm>
          <a:prstGeom prst="rect">
            <a:avLst/>
          </a:prstGeom>
          <a:noFill/>
        </p:spPr>
        <p:txBody>
          <a:bodyPr wrap="square" rtlCol="0">
            <a:spAutoFit/>
          </a:bodyPr>
          <a:lstStyle/>
          <a:p>
            <a:r>
              <a:rPr lang="de-DE" dirty="0" smtClean="0">
                <a:latin typeface="Arial" pitchFamily="34" charset="0"/>
                <a:cs typeface="Arial" pitchFamily="34" charset="0"/>
              </a:rPr>
              <a:t>Viruskeks backen, das stand auch schon länger auf der </a:t>
            </a:r>
          </a:p>
          <a:p>
            <a:r>
              <a:rPr lang="de-DE" dirty="0" smtClean="0">
                <a:latin typeface="Arial" pitchFamily="34" charset="0"/>
                <a:cs typeface="Arial" pitchFamily="34" charset="0"/>
              </a:rPr>
              <a:t>Projektplanung der Riesen und endlich war dafür auch Zeit. So legten die Kinder in der Woche los, rührten und kneteten mal wieder Teig und stachen dann die „Viren“ aus. Nur gut, dass diese Viren nicht krank machten, sondern außerordentlich gut schmeckten. </a:t>
            </a:r>
          </a:p>
          <a:p>
            <a:endParaRPr lang="de-DE" dirty="0" smtClean="0">
              <a:latin typeface="Arial" pitchFamily="34" charset="0"/>
              <a:cs typeface="Arial" pitchFamily="34" charset="0"/>
            </a:endParaRPr>
          </a:p>
          <a:p>
            <a:r>
              <a:rPr lang="de-DE" b="1" dirty="0" smtClean="0">
                <a:latin typeface="Arial" pitchFamily="34" charset="0"/>
                <a:cs typeface="Arial" pitchFamily="34" charset="0"/>
              </a:rPr>
              <a:t>Backen und Kochen machen alle Kinder gern. Sie können Erfahrungen mit der Zubereitung von Speisen sammeln und ein Grundverständnis über Produktion, Beschaffung, Zusammenstellung  und Verarbeitung von Lebensmitteln erwerben. Zunehmend greifen sie dabei auf ihre eigenen  bereits erworbenen Kenntnisse zurück!</a:t>
            </a:r>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391</Words>
  <Application>Microsoft Office PowerPoint</Application>
  <PresentationFormat>Bildschirmpräsentation (4:3)</PresentationFormat>
  <Paragraphs>22</Paragraphs>
  <Slides>4</Slides>
  <Notes>0</Notes>
  <HiddenSlides>0</HiddenSlides>
  <MMClips>0</MMClips>
  <ScaleCrop>false</ScaleCrop>
  <HeadingPairs>
    <vt:vector size="4" baseType="variant">
      <vt:variant>
        <vt:lpstr>Design</vt:lpstr>
      </vt:variant>
      <vt:variant>
        <vt:i4>1</vt:i4>
      </vt:variant>
      <vt:variant>
        <vt:lpstr>Folientitel</vt:lpstr>
      </vt:variant>
      <vt:variant>
        <vt:i4>4</vt:i4>
      </vt:variant>
    </vt:vector>
  </HeadingPairs>
  <TitlesOfParts>
    <vt:vector size="5" baseType="lpstr">
      <vt:lpstr>Larissa-Design</vt:lpstr>
      <vt:lpstr>„Wie es nach St. Martin weitergeht..!“ Wochenrückblick vom 13.11. bis 17.11.23</vt:lpstr>
      <vt:lpstr>Folie 2</vt:lpstr>
      <vt:lpstr>Folie 3</vt:lpstr>
      <vt:lpstr>Folie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 es nach St. Martin weitergeht..!“ Wochenrückblick vom 13.11. bis 17.11.23</dc:title>
  <dc:creator>Leit</dc:creator>
  <cp:lastModifiedBy>Leit</cp:lastModifiedBy>
  <cp:revision>4</cp:revision>
  <dcterms:created xsi:type="dcterms:W3CDTF">2023-11-21T06:34:06Z</dcterms:created>
  <dcterms:modified xsi:type="dcterms:W3CDTF">2023-11-24T08:15:05Z</dcterms:modified>
</cp:coreProperties>
</file>