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Lst>
  <p:sldSz cx="12192000" cy="6858000"/>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DA01141-C692-4BF8-858C-D880B9964D57}" type="datetimeFigureOut">
              <a:rPr lang="de-DE" smtClean="0"/>
              <a:pPr/>
              <a:t>03.11.2023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509167D-0445-427A-AABD-41C611ED15A6}" type="slidenum">
              <a:rPr lang="de-DE" smtClean="0"/>
              <a:pPr/>
              <a:t>‹Nr.›</a:t>
            </a:fld>
            <a:endParaRPr lang="de-DE" dirty="0"/>
          </a:p>
        </p:txBody>
      </p:sp>
    </p:spTree>
    <p:extLst>
      <p:ext uri="{BB962C8B-B14F-4D97-AF65-F5344CB8AC3E}">
        <p14:creationId xmlns:p14="http://schemas.microsoft.com/office/powerpoint/2010/main" xmlns="" val="33679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A01141-C692-4BF8-858C-D880B9964D57}" type="datetimeFigureOut">
              <a:rPr lang="de-DE" smtClean="0"/>
              <a:pPr/>
              <a:t>03.11.2023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509167D-0445-427A-AABD-41C611ED15A6}" type="slidenum">
              <a:rPr lang="de-DE" smtClean="0"/>
              <a:pPr/>
              <a:t>‹Nr.›</a:t>
            </a:fld>
            <a:endParaRPr lang="de-DE" dirty="0"/>
          </a:p>
        </p:txBody>
      </p:sp>
    </p:spTree>
    <p:extLst>
      <p:ext uri="{BB962C8B-B14F-4D97-AF65-F5344CB8AC3E}">
        <p14:creationId xmlns:p14="http://schemas.microsoft.com/office/powerpoint/2010/main" xmlns="" val="692528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A01141-C692-4BF8-858C-D880B9964D57}" type="datetimeFigureOut">
              <a:rPr lang="de-DE" smtClean="0"/>
              <a:pPr/>
              <a:t>03.11.2023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509167D-0445-427A-AABD-41C611ED15A6}" type="slidenum">
              <a:rPr lang="de-DE" smtClean="0"/>
              <a:pPr/>
              <a:t>‹Nr.›</a:t>
            </a:fld>
            <a:endParaRPr lang="de-DE" dirty="0"/>
          </a:p>
        </p:txBody>
      </p:sp>
    </p:spTree>
    <p:extLst>
      <p:ext uri="{BB962C8B-B14F-4D97-AF65-F5344CB8AC3E}">
        <p14:creationId xmlns:p14="http://schemas.microsoft.com/office/powerpoint/2010/main" xmlns="" val="407297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A01141-C692-4BF8-858C-D880B9964D57}" type="datetimeFigureOut">
              <a:rPr lang="de-DE" smtClean="0"/>
              <a:pPr/>
              <a:t>03.11.2023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509167D-0445-427A-AABD-41C611ED15A6}" type="slidenum">
              <a:rPr lang="de-DE" smtClean="0"/>
              <a:pPr/>
              <a:t>‹Nr.›</a:t>
            </a:fld>
            <a:endParaRPr lang="de-DE" dirty="0"/>
          </a:p>
        </p:txBody>
      </p:sp>
    </p:spTree>
    <p:extLst>
      <p:ext uri="{BB962C8B-B14F-4D97-AF65-F5344CB8AC3E}">
        <p14:creationId xmlns:p14="http://schemas.microsoft.com/office/powerpoint/2010/main" xmlns="" val="368937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DA01141-C692-4BF8-858C-D880B9964D57}" type="datetimeFigureOut">
              <a:rPr lang="de-DE" smtClean="0"/>
              <a:pPr/>
              <a:t>03.11.2023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509167D-0445-427A-AABD-41C611ED15A6}" type="slidenum">
              <a:rPr lang="de-DE" smtClean="0"/>
              <a:pPr/>
              <a:t>‹Nr.›</a:t>
            </a:fld>
            <a:endParaRPr lang="de-DE" dirty="0"/>
          </a:p>
        </p:txBody>
      </p:sp>
    </p:spTree>
    <p:extLst>
      <p:ext uri="{BB962C8B-B14F-4D97-AF65-F5344CB8AC3E}">
        <p14:creationId xmlns:p14="http://schemas.microsoft.com/office/powerpoint/2010/main" xmlns="" val="30407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DA01141-C692-4BF8-858C-D880B9964D57}" type="datetimeFigureOut">
              <a:rPr lang="de-DE" smtClean="0"/>
              <a:pPr/>
              <a:t>03.11.2023</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509167D-0445-427A-AABD-41C611ED15A6}" type="slidenum">
              <a:rPr lang="de-DE" smtClean="0"/>
              <a:pPr/>
              <a:t>‹Nr.›</a:t>
            </a:fld>
            <a:endParaRPr lang="de-DE" dirty="0"/>
          </a:p>
        </p:txBody>
      </p:sp>
    </p:spTree>
    <p:extLst>
      <p:ext uri="{BB962C8B-B14F-4D97-AF65-F5344CB8AC3E}">
        <p14:creationId xmlns:p14="http://schemas.microsoft.com/office/powerpoint/2010/main" xmlns="" val="387446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DA01141-C692-4BF8-858C-D880B9964D57}" type="datetimeFigureOut">
              <a:rPr lang="de-DE" smtClean="0"/>
              <a:pPr/>
              <a:t>03.11.2023</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B509167D-0445-427A-AABD-41C611ED15A6}" type="slidenum">
              <a:rPr lang="de-DE" smtClean="0"/>
              <a:pPr/>
              <a:t>‹Nr.›</a:t>
            </a:fld>
            <a:endParaRPr lang="de-DE" dirty="0"/>
          </a:p>
        </p:txBody>
      </p:sp>
    </p:spTree>
    <p:extLst>
      <p:ext uri="{BB962C8B-B14F-4D97-AF65-F5344CB8AC3E}">
        <p14:creationId xmlns:p14="http://schemas.microsoft.com/office/powerpoint/2010/main" xmlns="" val="57192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DA01141-C692-4BF8-858C-D880B9964D57}" type="datetimeFigureOut">
              <a:rPr lang="de-DE" smtClean="0"/>
              <a:pPr/>
              <a:t>03.11.2023</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B509167D-0445-427A-AABD-41C611ED15A6}" type="slidenum">
              <a:rPr lang="de-DE" smtClean="0"/>
              <a:pPr/>
              <a:t>‹Nr.›</a:t>
            </a:fld>
            <a:endParaRPr lang="de-DE" dirty="0"/>
          </a:p>
        </p:txBody>
      </p:sp>
    </p:spTree>
    <p:extLst>
      <p:ext uri="{BB962C8B-B14F-4D97-AF65-F5344CB8AC3E}">
        <p14:creationId xmlns:p14="http://schemas.microsoft.com/office/powerpoint/2010/main" xmlns="" val="754406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DA01141-C692-4BF8-858C-D880B9964D57}" type="datetimeFigureOut">
              <a:rPr lang="de-DE" smtClean="0"/>
              <a:pPr/>
              <a:t>03.11.2023</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B509167D-0445-427A-AABD-41C611ED15A6}" type="slidenum">
              <a:rPr lang="de-DE" smtClean="0"/>
              <a:pPr/>
              <a:t>‹Nr.›</a:t>
            </a:fld>
            <a:endParaRPr lang="de-DE" dirty="0"/>
          </a:p>
        </p:txBody>
      </p:sp>
    </p:spTree>
    <p:extLst>
      <p:ext uri="{BB962C8B-B14F-4D97-AF65-F5344CB8AC3E}">
        <p14:creationId xmlns:p14="http://schemas.microsoft.com/office/powerpoint/2010/main" xmlns="" val="410155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DA01141-C692-4BF8-858C-D880B9964D57}" type="datetimeFigureOut">
              <a:rPr lang="de-DE" smtClean="0"/>
              <a:pPr/>
              <a:t>03.11.2023</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509167D-0445-427A-AABD-41C611ED15A6}" type="slidenum">
              <a:rPr lang="de-DE" smtClean="0"/>
              <a:pPr/>
              <a:t>‹Nr.›</a:t>
            </a:fld>
            <a:endParaRPr lang="de-DE" dirty="0"/>
          </a:p>
        </p:txBody>
      </p:sp>
    </p:spTree>
    <p:extLst>
      <p:ext uri="{BB962C8B-B14F-4D97-AF65-F5344CB8AC3E}">
        <p14:creationId xmlns:p14="http://schemas.microsoft.com/office/powerpoint/2010/main" xmlns="" val="1987809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DA01141-C692-4BF8-858C-D880B9964D57}" type="datetimeFigureOut">
              <a:rPr lang="de-DE" smtClean="0"/>
              <a:pPr/>
              <a:t>03.11.2023</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509167D-0445-427A-AABD-41C611ED15A6}" type="slidenum">
              <a:rPr lang="de-DE" smtClean="0"/>
              <a:pPr/>
              <a:t>‹Nr.›</a:t>
            </a:fld>
            <a:endParaRPr lang="de-DE" dirty="0"/>
          </a:p>
        </p:txBody>
      </p:sp>
    </p:spTree>
    <p:extLst>
      <p:ext uri="{BB962C8B-B14F-4D97-AF65-F5344CB8AC3E}">
        <p14:creationId xmlns:p14="http://schemas.microsoft.com/office/powerpoint/2010/main" xmlns="" val="40265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01141-C692-4BF8-858C-D880B9964D57}" type="datetimeFigureOut">
              <a:rPr lang="de-DE" smtClean="0"/>
              <a:pPr/>
              <a:t>03.11.2023</a:t>
            </a:fld>
            <a:endParaRPr lang="de-DE"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9167D-0445-427A-AABD-41C611ED15A6}" type="slidenum">
              <a:rPr lang="de-DE" smtClean="0"/>
              <a:pPr/>
              <a:t>‹Nr.›</a:t>
            </a:fld>
            <a:endParaRPr lang="de-DE" dirty="0"/>
          </a:p>
        </p:txBody>
      </p:sp>
    </p:spTree>
    <p:extLst>
      <p:ext uri="{BB962C8B-B14F-4D97-AF65-F5344CB8AC3E}">
        <p14:creationId xmlns:p14="http://schemas.microsoft.com/office/powerpoint/2010/main" xmlns="" val="181716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57665"/>
            <a:ext cx="10515600" cy="1633023"/>
          </a:xfrm>
        </p:spPr>
        <p:txBody>
          <a:bodyPr>
            <a:normAutofit fontScale="90000"/>
          </a:bodyPr>
          <a:lstStyle/>
          <a:p>
            <a:pPr algn="ctr"/>
            <a:r>
              <a:rPr lang="de-DE" b="1" dirty="0" smtClean="0">
                <a:latin typeface="Arial" panose="020B0604020202020204" pitchFamily="34" charset="0"/>
                <a:cs typeface="Arial" panose="020B0604020202020204" pitchFamily="34" charset="0"/>
              </a:rPr>
              <a:t>Martinslaternen und Martinsgeschichte</a:t>
            </a:r>
            <a:br>
              <a:rPr lang="de-DE" b="1" dirty="0" smtClean="0">
                <a:latin typeface="Arial" panose="020B0604020202020204" pitchFamily="34" charset="0"/>
                <a:cs typeface="Arial" panose="020B0604020202020204" pitchFamily="34" charset="0"/>
              </a:rPr>
            </a:br>
            <a:r>
              <a:rPr lang="de-DE" sz="3100" b="1" dirty="0" smtClean="0">
                <a:latin typeface="Arial" panose="020B0604020202020204" pitchFamily="34" charset="0"/>
                <a:cs typeface="Arial" panose="020B0604020202020204" pitchFamily="34" charset="0"/>
              </a:rPr>
              <a:t>Wochenrückblick vom 23.10. bis 27.10.23</a:t>
            </a:r>
            <a:endParaRPr lang="de-DE" sz="3100" b="1" dirty="0">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74181" y="1462214"/>
            <a:ext cx="3165735" cy="2374302"/>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8052" y="4032418"/>
            <a:ext cx="3146855" cy="2360141"/>
          </a:xfrm>
          <a:prstGeom prst="rect">
            <a:avLst/>
          </a:prstGeom>
        </p:spPr>
      </p:pic>
      <p:sp>
        <p:nvSpPr>
          <p:cNvPr id="10" name="Textfeld 9"/>
          <p:cNvSpPr txBox="1"/>
          <p:nvPr/>
        </p:nvSpPr>
        <p:spPr>
          <a:xfrm>
            <a:off x="3435177" y="3912973"/>
            <a:ext cx="8690919" cy="3139321"/>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Blutbahnen mit Viren und Bakterien – das diesjährige Designe für die Laternen</a:t>
            </a:r>
          </a:p>
          <a:p>
            <a:r>
              <a:rPr lang="de-DE" dirty="0" smtClean="0">
                <a:latin typeface="Arial" panose="020B0604020202020204" pitchFamily="34" charset="0"/>
                <a:cs typeface="Arial" panose="020B0604020202020204" pitchFamily="34" charset="0"/>
              </a:rPr>
              <a:t>hatten die Riesen recht schnell festgelegt. Mit Hauben, Mundschutz und Kittel</a:t>
            </a:r>
          </a:p>
          <a:p>
            <a:r>
              <a:rPr lang="de-DE" dirty="0" smtClean="0">
                <a:latin typeface="Arial" panose="020B0604020202020204" pitchFamily="34" charset="0"/>
                <a:cs typeface="Arial" panose="020B0604020202020204" pitchFamily="34" charset="0"/>
              </a:rPr>
              <a:t>ausgerüstet, genau wie es auch die Laboranten beim Umgang mit Blut und</a:t>
            </a:r>
          </a:p>
          <a:p>
            <a:r>
              <a:rPr lang="de-DE" dirty="0" smtClean="0">
                <a:latin typeface="Arial" panose="020B0604020202020204" pitchFamily="34" charset="0"/>
                <a:cs typeface="Arial" panose="020B0604020202020204" pitchFamily="34" charset="0"/>
              </a:rPr>
              <a:t>Krankheitserregern machen müssen, wurden die Laternen gestaltet. Die Kinder</a:t>
            </a:r>
          </a:p>
          <a:p>
            <a:r>
              <a:rPr lang="de-DE" dirty="0" smtClean="0">
                <a:latin typeface="Arial" panose="020B0604020202020204" pitchFamily="34" charset="0"/>
                <a:cs typeface="Arial" panose="020B0604020202020204" pitchFamily="34" charset="0"/>
              </a:rPr>
              <a:t>hatten dabei sichtlich Spaß, obwohl es gar nicht so einfach war mit Handschuhen</a:t>
            </a:r>
          </a:p>
          <a:p>
            <a:r>
              <a:rPr lang="de-DE" dirty="0" smtClean="0">
                <a:latin typeface="Arial" panose="020B0604020202020204" pitchFamily="34" charset="0"/>
                <a:cs typeface="Arial" panose="020B0604020202020204" pitchFamily="34" charset="0"/>
              </a:rPr>
              <a:t>die Farbe auf das Blatt zu spritzen.</a:t>
            </a:r>
          </a:p>
          <a:p>
            <a:r>
              <a:rPr lang="de-DE" b="1" dirty="0" smtClean="0">
                <a:latin typeface="Arial" panose="020B0604020202020204" pitchFamily="34" charset="0"/>
                <a:cs typeface="Arial" panose="020B0604020202020204" pitchFamily="34" charset="0"/>
              </a:rPr>
              <a:t>Frühe wissenschaftliche Lernerfahrungen nehmen im subjektiven  Erleben </a:t>
            </a:r>
          </a:p>
          <a:p>
            <a:r>
              <a:rPr lang="de-DE" b="1" dirty="0" smtClean="0">
                <a:latin typeface="Arial" panose="020B0604020202020204" pitchFamily="34" charset="0"/>
                <a:cs typeface="Arial" panose="020B0604020202020204" pitchFamily="34" charset="0"/>
              </a:rPr>
              <a:t>der Kinder einen besonderen Stellenwert ein und zeigen nachhaltige Wirkung.</a:t>
            </a:r>
          </a:p>
          <a:p>
            <a:r>
              <a:rPr lang="de-DE" b="1" dirty="0" smtClean="0">
                <a:latin typeface="Arial" panose="020B0604020202020204" pitchFamily="34" charset="0"/>
                <a:cs typeface="Arial" panose="020B0604020202020204" pitchFamily="34" charset="0"/>
              </a:rPr>
              <a:t>Dabei wird die sprachliche Ausdrucksfähigkeit gestärkt und Interesse und </a:t>
            </a:r>
          </a:p>
          <a:p>
            <a:r>
              <a:rPr lang="de-DE" b="1" dirty="0" smtClean="0">
                <a:latin typeface="Arial" panose="020B0604020202020204" pitchFamily="34" charset="0"/>
                <a:cs typeface="Arial" panose="020B0604020202020204" pitchFamily="34" charset="0"/>
              </a:rPr>
              <a:t>Neugier an naturwissenschaftlichen Themen geweckt. </a:t>
            </a:r>
          </a:p>
          <a:p>
            <a:endParaRPr lang="de-DE" b="1" dirty="0" smtClean="0">
              <a:latin typeface="Arial" panose="020B0604020202020204" pitchFamily="34" charset="0"/>
              <a:cs typeface="Arial" panose="020B0604020202020204" pitchFamily="34" charset="0"/>
            </a:endParaRPr>
          </a:p>
        </p:txBody>
      </p:sp>
      <p:pic>
        <p:nvPicPr>
          <p:cNvPr id="11" name="Grafik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8052" y="1334530"/>
            <a:ext cx="3335981" cy="2501986"/>
          </a:xfrm>
          <a:prstGeom prst="rect">
            <a:avLst/>
          </a:prstGeom>
        </p:spPr>
      </p:pic>
      <p:pic>
        <p:nvPicPr>
          <p:cNvPr id="12" name="Grafik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63696" y="1449856"/>
            <a:ext cx="3190103" cy="2392577"/>
          </a:xfrm>
          <a:prstGeom prst="rect">
            <a:avLst/>
          </a:prstGeom>
        </p:spPr>
      </p:pic>
    </p:spTree>
    <p:extLst>
      <p:ext uri="{BB962C8B-B14F-4D97-AF65-F5344CB8AC3E}">
        <p14:creationId xmlns:p14="http://schemas.microsoft.com/office/powerpoint/2010/main" xmlns="" val="3207565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1317" y="156519"/>
            <a:ext cx="3075460" cy="2306595"/>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09535" y="156519"/>
            <a:ext cx="2973860" cy="2230395"/>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0041" y="2542243"/>
            <a:ext cx="3718011" cy="2788508"/>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41914" y="2527827"/>
            <a:ext cx="3756454" cy="2817340"/>
          </a:xfrm>
          <a:prstGeom prst="rect">
            <a:avLst/>
          </a:prstGeom>
        </p:spPr>
      </p:pic>
      <p:sp>
        <p:nvSpPr>
          <p:cNvPr id="7" name="Textfeld 6"/>
          <p:cNvSpPr txBox="1"/>
          <p:nvPr/>
        </p:nvSpPr>
        <p:spPr>
          <a:xfrm>
            <a:off x="7924801" y="280086"/>
            <a:ext cx="3987113" cy="4524315"/>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Nachdem die Grundierungen getrocknet waren, konnten die Riesen ihre Bakterien auf die gespritzten „Blutbahnen“ aufmalen. Mit Hilfe von Bildern hatten die Kinder sich vorher einen Eindruck vom Aussehen der kleinen Krankheitserreger gemacht. Phantasievoll und mit viel Kreativität</a:t>
            </a:r>
          </a:p>
          <a:p>
            <a:r>
              <a:rPr lang="de-DE" dirty="0" smtClean="0">
                <a:latin typeface="Arial" panose="020B0604020202020204" pitchFamily="34" charset="0"/>
                <a:cs typeface="Arial" panose="020B0604020202020204" pitchFamily="34" charset="0"/>
              </a:rPr>
              <a:t>machten sich die Kinder ans Werk und es entstanden ganz interessante</a:t>
            </a:r>
          </a:p>
          <a:p>
            <a:r>
              <a:rPr lang="de-DE" dirty="0" smtClean="0">
                <a:latin typeface="Arial" panose="020B0604020202020204" pitchFamily="34" charset="0"/>
                <a:cs typeface="Arial" panose="020B0604020202020204" pitchFamily="34" charset="0"/>
              </a:rPr>
              <a:t>Bilder! Mit kleinen Holzstäbchen </a:t>
            </a:r>
            <a:r>
              <a:rPr lang="de-DE" dirty="0" err="1" smtClean="0">
                <a:latin typeface="Arial" panose="020B0604020202020204" pitchFamily="34" charset="0"/>
                <a:cs typeface="Arial" panose="020B0604020202020204" pitchFamily="34" charset="0"/>
              </a:rPr>
              <a:t>wur</a:t>
            </a:r>
            <a:r>
              <a:rPr lang="de-DE" dirty="0" smtClean="0">
                <a:latin typeface="Arial" panose="020B0604020202020204" pitchFamily="34" charset="0"/>
                <a:cs typeface="Arial" panose="020B0604020202020204" pitchFamily="34" charset="0"/>
              </a:rPr>
              <a:t>-</a:t>
            </a:r>
          </a:p>
          <a:p>
            <a:r>
              <a:rPr lang="de-DE" dirty="0" smtClean="0">
                <a:latin typeface="Arial" panose="020B0604020202020204" pitchFamily="34" charset="0"/>
                <a:cs typeface="Arial" panose="020B0604020202020204" pitchFamily="34" charset="0"/>
              </a:rPr>
              <a:t>den noch kleine Auswüchse und Härchen an die Bakterien gemalt –</a:t>
            </a:r>
          </a:p>
          <a:p>
            <a:r>
              <a:rPr lang="de-DE" dirty="0" smtClean="0">
                <a:latin typeface="Arial" panose="020B0604020202020204" pitchFamily="34" charset="0"/>
                <a:cs typeface="Arial" panose="020B0604020202020204" pitchFamily="34" charset="0"/>
              </a:rPr>
              <a:t>so sahen diese aus wie im echten Leben! </a:t>
            </a:r>
            <a:endParaRPr lang="de-DE" dirty="0">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108302" y="4804401"/>
            <a:ext cx="2268152" cy="1701114"/>
          </a:xfrm>
          <a:prstGeom prst="rect">
            <a:avLst/>
          </a:prstGeom>
        </p:spPr>
      </p:pic>
      <p:sp>
        <p:nvSpPr>
          <p:cNvPr id="9" name="Textfeld 8"/>
          <p:cNvSpPr txBox="1"/>
          <p:nvPr/>
        </p:nvSpPr>
        <p:spPr>
          <a:xfrm>
            <a:off x="140041" y="5486080"/>
            <a:ext cx="8644354" cy="923330"/>
          </a:xfrm>
          <a:prstGeom prst="rect">
            <a:avLst/>
          </a:prstGeom>
          <a:noFill/>
        </p:spPr>
        <p:txBody>
          <a:bodyPr wrap="none" rtlCol="0">
            <a:spAutoFit/>
          </a:bodyPr>
          <a:lstStyle/>
          <a:p>
            <a:r>
              <a:rPr lang="de-DE" b="1" dirty="0" smtClean="0">
                <a:latin typeface="Arial" panose="020B0604020202020204" pitchFamily="34" charset="0"/>
                <a:cs typeface="Arial" panose="020B0604020202020204" pitchFamily="34" charset="0"/>
              </a:rPr>
              <a:t>Beim aktiven Gestalten lernen die Kinder kreative Materialen, Werkzeuge und</a:t>
            </a:r>
          </a:p>
          <a:p>
            <a:r>
              <a:rPr lang="de-DE" b="1" dirty="0" smtClean="0">
                <a:latin typeface="Arial" panose="020B0604020202020204" pitchFamily="34" charset="0"/>
                <a:cs typeface="Arial" panose="020B0604020202020204" pitchFamily="34" charset="0"/>
              </a:rPr>
              <a:t>Techniken zur gestalterischen Formgebung kennen, können neugierig damit</a:t>
            </a:r>
          </a:p>
          <a:p>
            <a:r>
              <a:rPr lang="de-DE" b="1" dirty="0" smtClean="0">
                <a:latin typeface="Arial" panose="020B0604020202020204" pitchFamily="34" charset="0"/>
                <a:cs typeface="Arial" panose="020B0604020202020204" pitchFamily="34" charset="0"/>
              </a:rPr>
              <a:t>experimentieren und Erfahrungen sammeln. </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21667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415" y="117391"/>
            <a:ext cx="3764689" cy="2823517"/>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50949" y="192560"/>
            <a:ext cx="3564237" cy="2673178"/>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6031" y="192560"/>
            <a:ext cx="3632888" cy="2724666"/>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880390" y="3089189"/>
            <a:ext cx="2858529" cy="2143897"/>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5577" y="3064475"/>
            <a:ext cx="2976607" cy="2232455"/>
          </a:xfrm>
          <a:prstGeom prst="rect">
            <a:avLst/>
          </a:prstGeom>
        </p:spPr>
      </p:pic>
      <p:sp>
        <p:nvSpPr>
          <p:cNvPr id="9" name="Textfeld 8"/>
          <p:cNvSpPr txBox="1"/>
          <p:nvPr/>
        </p:nvSpPr>
        <p:spPr>
          <a:xfrm>
            <a:off x="3344562" y="3112871"/>
            <a:ext cx="5453449" cy="2308324"/>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Nach dem die Laternenblätter getrocknet waren,</a:t>
            </a:r>
          </a:p>
          <a:p>
            <a:r>
              <a:rPr lang="de-DE" dirty="0" smtClean="0">
                <a:latin typeface="Arial" panose="020B0604020202020204" pitchFamily="34" charset="0"/>
                <a:cs typeface="Arial" panose="020B0604020202020204" pitchFamily="34" charset="0"/>
              </a:rPr>
              <a:t>konnten die Riesen ihre Laterne zusammenbauen.</a:t>
            </a:r>
          </a:p>
          <a:p>
            <a:r>
              <a:rPr lang="de-DE" dirty="0" smtClean="0">
                <a:latin typeface="Arial" panose="020B0604020202020204" pitchFamily="34" charset="0"/>
                <a:cs typeface="Arial" panose="020B0604020202020204" pitchFamily="34" charset="0"/>
              </a:rPr>
              <a:t>Mit viel Kleber und reichlich Geduld wurden die Blätter in den Rahmen eingeklebt. Später konnten</a:t>
            </a:r>
          </a:p>
          <a:p>
            <a:r>
              <a:rPr lang="de-DE" dirty="0" smtClean="0">
                <a:latin typeface="Arial" panose="020B0604020202020204" pitchFamily="34" charset="0"/>
                <a:cs typeface="Arial" panose="020B0604020202020204" pitchFamily="34" charset="0"/>
              </a:rPr>
              <a:t>dann noch die Bügel und auch der Kerzenhalter angebracht werden. Alles Aufgaben, die die Riesen weitgehend alleine ausführten und dann </a:t>
            </a:r>
            <a:r>
              <a:rPr lang="de-DE" dirty="0" err="1" smtClean="0">
                <a:latin typeface="Arial" panose="020B0604020202020204" pitchFamily="34" charset="0"/>
                <a:cs typeface="Arial" panose="020B0604020202020204" pitchFamily="34" charset="0"/>
              </a:rPr>
              <a:t>entspre-chend</a:t>
            </a:r>
            <a:r>
              <a:rPr lang="de-DE" dirty="0" smtClean="0">
                <a:latin typeface="Arial" panose="020B0604020202020204" pitchFamily="34" charset="0"/>
                <a:cs typeface="Arial" panose="020B0604020202020204" pitchFamily="34" charset="0"/>
              </a:rPr>
              <a:t> stolz auf ihr Werk waren. </a:t>
            </a:r>
            <a:endParaRPr lang="de-DE" dirty="0">
              <a:latin typeface="Arial" panose="020B0604020202020204" pitchFamily="34" charset="0"/>
              <a:cs typeface="Arial" panose="020B0604020202020204" pitchFamily="34" charset="0"/>
            </a:endParaRPr>
          </a:p>
        </p:txBody>
      </p:sp>
      <p:sp>
        <p:nvSpPr>
          <p:cNvPr id="10" name="Textfeld 9"/>
          <p:cNvSpPr txBox="1"/>
          <p:nvPr/>
        </p:nvSpPr>
        <p:spPr>
          <a:xfrm>
            <a:off x="285578" y="5544064"/>
            <a:ext cx="11453342" cy="1200329"/>
          </a:xfrm>
          <a:prstGeom prst="rect">
            <a:avLst/>
          </a:prstGeom>
          <a:noFill/>
        </p:spPr>
        <p:txBody>
          <a:bodyPr wrap="square" rtlCol="0">
            <a:spAutoFit/>
          </a:bodyPr>
          <a:lstStyle/>
          <a:p>
            <a:r>
              <a:rPr lang="de-DE" b="1" dirty="0" smtClean="0">
                <a:latin typeface="Arial" panose="020B0604020202020204" pitchFamily="34" charset="0"/>
                <a:cs typeface="Arial" panose="020B0604020202020204" pitchFamily="34" charset="0"/>
              </a:rPr>
              <a:t>Jeder Mensch hat das Grundbedürfnis zu erfahren, dass er etwas kann. Deshalb suchen auch Kinder </a:t>
            </a:r>
          </a:p>
          <a:p>
            <a:r>
              <a:rPr lang="de-DE" b="1" dirty="0" smtClean="0">
                <a:latin typeface="Arial" panose="020B0604020202020204" pitchFamily="34" charset="0"/>
                <a:cs typeface="Arial" panose="020B0604020202020204" pitchFamily="34" charset="0"/>
              </a:rPr>
              <a:t>Herausforderungen, die optimal für ihre Fähigkeiten sind. Darum ist es wichtig Kinder mit Aufgaben</a:t>
            </a:r>
          </a:p>
          <a:p>
            <a:r>
              <a:rPr lang="de-DE" b="1" dirty="0" smtClean="0">
                <a:latin typeface="Arial" panose="020B0604020202020204" pitchFamily="34" charset="0"/>
                <a:cs typeface="Arial" panose="020B0604020202020204" pitchFamily="34" charset="0"/>
              </a:rPr>
              <a:t>zu konfrontieren, die ihrem Leistungsniveau entsprechen oder geringfügig darüber liegen. Das stärkt</a:t>
            </a:r>
          </a:p>
          <a:p>
            <a:r>
              <a:rPr lang="de-DE" b="1" dirty="0" smtClean="0">
                <a:latin typeface="Arial" panose="020B0604020202020204" pitchFamily="34" charset="0"/>
                <a:cs typeface="Arial" panose="020B0604020202020204" pitchFamily="34" charset="0"/>
              </a:rPr>
              <a:t>ihre motivationale Kompetenzen. </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59259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038" y="220362"/>
            <a:ext cx="4088714" cy="3066536"/>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93965" y="220362"/>
            <a:ext cx="4088716" cy="3066537"/>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3037" y="3608174"/>
            <a:ext cx="4014573" cy="3010930"/>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30811" y="3589639"/>
            <a:ext cx="4039287" cy="3029465"/>
          </a:xfrm>
          <a:prstGeom prst="rect">
            <a:avLst/>
          </a:prstGeom>
        </p:spPr>
      </p:pic>
      <p:sp>
        <p:nvSpPr>
          <p:cNvPr id="6" name="Textfeld 5"/>
          <p:cNvSpPr txBox="1"/>
          <p:nvPr/>
        </p:nvSpPr>
        <p:spPr>
          <a:xfrm>
            <a:off x="8773297" y="345989"/>
            <a:ext cx="3377762" cy="5632311"/>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Da die Laternen mit echten </a:t>
            </a:r>
          </a:p>
          <a:p>
            <a:r>
              <a:rPr lang="de-DE" dirty="0" smtClean="0">
                <a:latin typeface="Arial" panose="020B0604020202020204" pitchFamily="34" charset="0"/>
                <a:cs typeface="Arial" panose="020B0604020202020204" pitchFamily="34" charset="0"/>
              </a:rPr>
              <a:t>Kerzen ausgestattet wurden,</a:t>
            </a:r>
          </a:p>
          <a:p>
            <a:r>
              <a:rPr lang="de-DE" dirty="0" smtClean="0">
                <a:latin typeface="Arial" panose="020B0604020202020204" pitchFamily="34" charset="0"/>
                <a:cs typeface="Arial" panose="020B0604020202020204" pitchFamily="34" charset="0"/>
              </a:rPr>
              <a:t>war ein Probeleuchten not-</a:t>
            </a:r>
          </a:p>
          <a:p>
            <a:r>
              <a:rPr lang="de-DE" dirty="0" smtClean="0">
                <a:latin typeface="Arial" panose="020B0604020202020204" pitchFamily="34" charset="0"/>
                <a:cs typeface="Arial" panose="020B0604020202020204" pitchFamily="34" charset="0"/>
              </a:rPr>
              <a:t>wendig. Wie muss die Laterne</a:t>
            </a:r>
          </a:p>
          <a:p>
            <a:r>
              <a:rPr lang="de-DE" dirty="0" smtClean="0">
                <a:latin typeface="Arial" panose="020B0604020202020204" pitchFamily="34" charset="0"/>
                <a:cs typeface="Arial" panose="020B0604020202020204" pitchFamily="34" charset="0"/>
              </a:rPr>
              <a:t>gehalten werden, worauf muss</a:t>
            </a:r>
          </a:p>
          <a:p>
            <a:r>
              <a:rPr lang="de-DE" dirty="0" smtClean="0">
                <a:latin typeface="Arial" panose="020B0604020202020204" pitchFamily="34" charset="0"/>
                <a:cs typeface="Arial" panose="020B0604020202020204" pitchFamily="34" charset="0"/>
              </a:rPr>
              <a:t>beim Tragen geachtet werden?</a:t>
            </a:r>
          </a:p>
          <a:p>
            <a:r>
              <a:rPr lang="de-DE" dirty="0" smtClean="0">
                <a:latin typeface="Arial" panose="020B0604020202020204" pitchFamily="34" charset="0"/>
                <a:cs typeface="Arial" panose="020B0604020202020204" pitchFamily="34" charset="0"/>
              </a:rPr>
              <a:t>Gemeinsam überlegten die</a:t>
            </a:r>
          </a:p>
          <a:p>
            <a:r>
              <a:rPr lang="de-DE" dirty="0" smtClean="0">
                <a:latin typeface="Arial" panose="020B0604020202020204" pitchFamily="34" charset="0"/>
                <a:cs typeface="Arial" panose="020B0604020202020204" pitchFamily="34" charset="0"/>
              </a:rPr>
              <a:t>Kinder sich diese Fragen und</a:t>
            </a:r>
          </a:p>
          <a:p>
            <a:r>
              <a:rPr lang="de-DE" dirty="0" smtClean="0">
                <a:latin typeface="Arial" panose="020B0604020202020204" pitchFamily="34" charset="0"/>
                <a:cs typeface="Arial" panose="020B0604020202020204" pitchFamily="34" charset="0"/>
              </a:rPr>
              <a:t>probierten dann alle das entsprechende Verhalten beim Tragen der Laternen aus. </a:t>
            </a:r>
          </a:p>
          <a:p>
            <a:endParaRPr lang="de-DE" dirty="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Die Kinder lernen </a:t>
            </a:r>
            <a:r>
              <a:rPr lang="de-DE" b="1" dirty="0" err="1" smtClean="0">
                <a:latin typeface="Arial" panose="020B0604020202020204" pitchFamily="34" charset="0"/>
                <a:cs typeface="Arial" panose="020B0604020202020204" pitchFamily="34" charset="0"/>
              </a:rPr>
              <a:t>selbstbe</a:t>
            </a:r>
            <a:r>
              <a:rPr lang="de-DE" b="1" dirty="0" smtClean="0">
                <a:latin typeface="Arial" panose="020B0604020202020204" pitchFamily="34" charset="0"/>
                <a:cs typeface="Arial" panose="020B0604020202020204" pitchFamily="34" charset="0"/>
              </a:rPr>
              <a:t>-</a:t>
            </a:r>
          </a:p>
          <a:p>
            <a:r>
              <a:rPr lang="de-DE" b="1" dirty="0" smtClean="0">
                <a:latin typeface="Arial" panose="020B0604020202020204" pitchFamily="34" charset="0"/>
                <a:cs typeface="Arial" panose="020B0604020202020204" pitchFamily="34" charset="0"/>
              </a:rPr>
              <a:t>stimmt Verantwortung für ihr eigenes Wohlergehen zu übernehmen. Sie können</a:t>
            </a:r>
          </a:p>
          <a:p>
            <a:r>
              <a:rPr lang="de-DE" b="1" dirty="0" smtClean="0">
                <a:latin typeface="Arial" panose="020B0604020202020204" pitchFamily="34" charset="0"/>
                <a:cs typeface="Arial" panose="020B0604020202020204" pitchFamily="34" charset="0"/>
              </a:rPr>
              <a:t>lernen mögliche Gefahren-quellen zu erkennen und einen entsprechenden Umgang erproben. </a:t>
            </a:r>
          </a:p>
        </p:txBody>
      </p:sp>
    </p:spTree>
    <p:extLst>
      <p:ext uri="{BB962C8B-B14F-4D97-AF65-F5344CB8AC3E}">
        <p14:creationId xmlns:p14="http://schemas.microsoft.com/office/powerpoint/2010/main" xmlns="" val="211568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0864" y="131805"/>
            <a:ext cx="3783914" cy="2837936"/>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9740" y="160637"/>
            <a:ext cx="3707028" cy="2780271"/>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04886" y="160637"/>
            <a:ext cx="3772929" cy="2829697"/>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0864" y="3155091"/>
            <a:ext cx="3783914" cy="2837936"/>
          </a:xfrm>
          <a:prstGeom prst="rect">
            <a:avLst/>
          </a:prstGeom>
        </p:spPr>
      </p:pic>
      <p:sp>
        <p:nvSpPr>
          <p:cNvPr id="8" name="Textfeld 7"/>
          <p:cNvSpPr txBox="1"/>
          <p:nvPr/>
        </p:nvSpPr>
        <p:spPr>
          <a:xfrm>
            <a:off x="4151870" y="3278659"/>
            <a:ext cx="7977223" cy="3416320"/>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Zum Abschluss der Woche hatten die Riesen dann die Gelegenheit sich</a:t>
            </a:r>
          </a:p>
          <a:p>
            <a:r>
              <a:rPr lang="de-DE" dirty="0" smtClean="0">
                <a:latin typeface="Arial" panose="020B0604020202020204" pitchFamily="34" charset="0"/>
                <a:cs typeface="Arial" panose="020B0604020202020204" pitchFamily="34" charset="0"/>
              </a:rPr>
              <a:t>intensiv mit der „Martins-Legende“ auseinander zusetzen. Stück für Stück </a:t>
            </a:r>
          </a:p>
          <a:p>
            <a:r>
              <a:rPr lang="de-DE" dirty="0" smtClean="0">
                <a:latin typeface="Arial" panose="020B0604020202020204" pitchFamily="34" charset="0"/>
                <a:cs typeface="Arial" panose="020B0604020202020204" pitchFamily="34" charset="0"/>
              </a:rPr>
              <a:t>wurde die Geschichte erzählt und dazu entsprechend nachgestellt. Dabei zeigte sich die Gruppe hochinteressiert und sehr ausdauernd beim Zuhören</a:t>
            </a:r>
          </a:p>
          <a:p>
            <a:r>
              <a:rPr lang="de-DE" dirty="0" smtClean="0">
                <a:latin typeface="Arial" panose="020B0604020202020204" pitchFamily="34" charset="0"/>
                <a:cs typeface="Arial" panose="020B0604020202020204" pitchFamily="34" charset="0"/>
              </a:rPr>
              <a:t>und Mitgestalten. </a:t>
            </a:r>
          </a:p>
          <a:p>
            <a:endParaRPr lang="de-DE" b="1" dirty="0" smtClean="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Ethische und religiöse Bildung und Erziehung bietet </a:t>
            </a:r>
            <a:r>
              <a:rPr lang="de-DE" b="1" smtClean="0">
                <a:latin typeface="Arial" panose="020B0604020202020204" pitchFamily="34" charset="0"/>
                <a:cs typeface="Arial" panose="020B0604020202020204" pitchFamily="34" charset="0"/>
              </a:rPr>
              <a:t>dem Kind </a:t>
            </a:r>
            <a:r>
              <a:rPr lang="de-DE" b="1" dirty="0" smtClean="0">
                <a:latin typeface="Arial" panose="020B0604020202020204" pitchFamily="34" charset="0"/>
                <a:cs typeface="Arial" panose="020B0604020202020204" pitchFamily="34" charset="0"/>
              </a:rPr>
              <a:t>ein </a:t>
            </a:r>
          </a:p>
          <a:p>
            <a:r>
              <a:rPr lang="de-DE" b="1" dirty="0" smtClean="0">
                <a:latin typeface="Arial" panose="020B0604020202020204" pitchFamily="34" charset="0"/>
                <a:cs typeface="Arial" panose="020B0604020202020204" pitchFamily="34" charset="0"/>
              </a:rPr>
              <a:t>Fundament, auf dem es seine spezifische Sicht der Welt und des </a:t>
            </a:r>
            <a:r>
              <a:rPr lang="de-DE" b="1" dirty="0" err="1" smtClean="0">
                <a:latin typeface="Arial" panose="020B0604020202020204" pitchFamily="34" charset="0"/>
                <a:cs typeface="Arial" panose="020B0604020202020204" pitchFamily="34" charset="0"/>
              </a:rPr>
              <a:t>Men-schen</a:t>
            </a:r>
            <a:r>
              <a:rPr lang="de-DE" b="1" dirty="0" smtClean="0">
                <a:latin typeface="Arial" panose="020B0604020202020204" pitchFamily="34" charset="0"/>
                <a:cs typeface="Arial" panose="020B0604020202020204" pitchFamily="34" charset="0"/>
              </a:rPr>
              <a:t> entfalten kann. Diese Grundeinstellung ist Voraussetzung für die</a:t>
            </a:r>
          </a:p>
          <a:p>
            <a:r>
              <a:rPr lang="de-DE" b="1" dirty="0" smtClean="0">
                <a:latin typeface="Arial" panose="020B0604020202020204" pitchFamily="34" charset="0"/>
                <a:cs typeface="Arial" panose="020B0604020202020204" pitchFamily="34" charset="0"/>
              </a:rPr>
              <a:t>Entwicklung religiös-weltanschaulicher Identität, sozialer Kompetenzen</a:t>
            </a:r>
          </a:p>
          <a:p>
            <a:r>
              <a:rPr lang="de-DE" b="1" dirty="0" smtClean="0">
                <a:latin typeface="Arial" panose="020B0604020202020204" pitchFamily="34" charset="0"/>
                <a:cs typeface="Arial" panose="020B0604020202020204" pitchFamily="34" charset="0"/>
              </a:rPr>
              <a:t>sowie ethischer Urteilsfähigkeit. </a:t>
            </a: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97202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484</Words>
  <Application>Microsoft Office PowerPoint</Application>
  <PresentationFormat>Benutzerdefiniert</PresentationFormat>
  <Paragraphs>49</Paragraphs>
  <Slides>5</Slides>
  <Notes>0</Notes>
  <HiddenSlides>0</HiddenSlides>
  <MMClips>0</MMClips>
  <ScaleCrop>false</ScaleCrop>
  <HeadingPairs>
    <vt:vector size="4" baseType="variant">
      <vt:variant>
        <vt:lpstr>Design</vt:lpstr>
      </vt:variant>
      <vt:variant>
        <vt:i4>1</vt:i4>
      </vt:variant>
      <vt:variant>
        <vt:lpstr>Folientitel</vt:lpstr>
      </vt:variant>
      <vt:variant>
        <vt:i4>5</vt:i4>
      </vt:variant>
    </vt:vector>
  </HeadingPairs>
  <TitlesOfParts>
    <vt:vector size="6" baseType="lpstr">
      <vt:lpstr>Office Theme</vt:lpstr>
      <vt:lpstr>Martinslaternen und Martinsgeschichte Wochenrückblick vom 23.10. bis 27.10.23</vt:lpstr>
      <vt:lpstr>Folie 2</vt:lpstr>
      <vt:lpstr>Folie 3</vt:lpstr>
      <vt:lpstr>Folie 4</vt:lpstr>
      <vt:lpstr>Folie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Martinslaternen und Martinsgeschichte Wochenrückblick vom 23.10. bis 27.10.23</dc:title>
  <dc:creator>Microsoft-Konto</dc:creator>
  <cp:lastModifiedBy>Leit</cp:lastModifiedBy>
  <cp:revision>12</cp:revision>
  <dcterms:created xsi:type="dcterms:W3CDTF">2023-11-02T16:25:20Z</dcterms:created>
  <dcterms:modified xsi:type="dcterms:W3CDTF">2023-11-03T06:31:57Z</dcterms:modified>
</cp:coreProperties>
</file>