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7F0CECD7-36F8-40B1-9135-93656E5EFE7C}" type="datetimeFigureOut">
              <a:rPr lang="de-DE" smtClean="0"/>
              <a:t>10.10.2023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546ED05-03CF-4826-8732-D188D80EC4BA}"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F0CECD7-36F8-40B1-9135-93656E5EFE7C}" type="datetimeFigureOut">
              <a:rPr lang="de-DE" smtClean="0"/>
              <a:t>10.10.2023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546ED05-03CF-4826-8732-D188D80EC4BA}"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F0CECD7-36F8-40B1-9135-93656E5EFE7C}" type="datetimeFigureOut">
              <a:rPr lang="de-DE" smtClean="0"/>
              <a:t>10.10.2023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546ED05-03CF-4826-8732-D188D80EC4BA}"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F0CECD7-36F8-40B1-9135-93656E5EFE7C}" type="datetimeFigureOut">
              <a:rPr lang="de-DE" smtClean="0"/>
              <a:t>10.10.2023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546ED05-03CF-4826-8732-D188D80EC4BA}"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7F0CECD7-36F8-40B1-9135-93656E5EFE7C}" type="datetimeFigureOut">
              <a:rPr lang="de-DE" smtClean="0"/>
              <a:t>10.10.2023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546ED05-03CF-4826-8732-D188D80EC4BA}"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7F0CECD7-36F8-40B1-9135-93656E5EFE7C}" type="datetimeFigureOut">
              <a:rPr lang="de-DE" smtClean="0"/>
              <a:t>10.10.2023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546ED05-03CF-4826-8732-D188D80EC4BA}"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7F0CECD7-36F8-40B1-9135-93656E5EFE7C}" type="datetimeFigureOut">
              <a:rPr lang="de-DE" smtClean="0"/>
              <a:t>10.10.2023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5546ED05-03CF-4826-8732-D188D80EC4BA}"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7F0CECD7-36F8-40B1-9135-93656E5EFE7C}" type="datetimeFigureOut">
              <a:rPr lang="de-DE" smtClean="0"/>
              <a:t>10.10.2023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546ED05-03CF-4826-8732-D188D80EC4BA}"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F0CECD7-36F8-40B1-9135-93656E5EFE7C}" type="datetimeFigureOut">
              <a:rPr lang="de-DE" smtClean="0"/>
              <a:t>10.10.2023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546ED05-03CF-4826-8732-D188D80EC4BA}"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7F0CECD7-36F8-40B1-9135-93656E5EFE7C}" type="datetimeFigureOut">
              <a:rPr lang="de-DE" smtClean="0"/>
              <a:t>10.10.2023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546ED05-03CF-4826-8732-D188D80EC4BA}"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7F0CECD7-36F8-40B1-9135-93656E5EFE7C}" type="datetimeFigureOut">
              <a:rPr lang="de-DE" smtClean="0"/>
              <a:t>10.10.2023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546ED05-03CF-4826-8732-D188D80EC4BA}"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0CECD7-36F8-40B1-9135-93656E5EFE7C}" type="datetimeFigureOut">
              <a:rPr lang="de-DE" smtClean="0"/>
              <a:t>10.10.2023</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46ED05-03CF-4826-8732-D188D80EC4BA}"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de-DE" sz="3200" b="1" dirty="0" smtClean="0">
                <a:latin typeface="Arial" pitchFamily="34" charset="0"/>
                <a:cs typeface="Arial" pitchFamily="34" charset="0"/>
              </a:rPr>
              <a:t>Erntedankvorbereitungen – „Brot ist eine runde Sache!“</a:t>
            </a:r>
            <a:br>
              <a:rPr lang="de-DE" sz="3200" b="1" dirty="0" smtClean="0">
                <a:latin typeface="Arial" pitchFamily="34" charset="0"/>
                <a:cs typeface="Arial" pitchFamily="34" charset="0"/>
              </a:rPr>
            </a:br>
            <a:r>
              <a:rPr lang="de-DE" sz="2700" b="1" dirty="0" smtClean="0">
                <a:latin typeface="Arial" pitchFamily="34" charset="0"/>
                <a:cs typeface="Arial" pitchFamily="34" charset="0"/>
              </a:rPr>
              <a:t>Wochenrückblick vom 25.09. bis 29.09.23</a:t>
            </a:r>
            <a:endParaRPr lang="de-DE" sz="2700" b="1" dirty="0">
              <a:latin typeface="Arial" pitchFamily="34" charset="0"/>
              <a:cs typeface="Arial" pitchFamily="34" charset="0"/>
            </a:endParaRPr>
          </a:p>
        </p:txBody>
      </p:sp>
      <p:pic>
        <p:nvPicPr>
          <p:cNvPr id="5" name="Grafik 4" descr="IMG_5748.jpg"/>
          <p:cNvPicPr>
            <a:picLocks noChangeAspect="1"/>
          </p:cNvPicPr>
          <p:nvPr/>
        </p:nvPicPr>
        <p:blipFill>
          <a:blip r:embed="rId2" cstate="print"/>
          <a:stretch>
            <a:fillRect/>
          </a:stretch>
        </p:blipFill>
        <p:spPr>
          <a:xfrm>
            <a:off x="107504" y="1628800"/>
            <a:ext cx="2496277" cy="1872208"/>
          </a:xfrm>
          <a:prstGeom prst="rect">
            <a:avLst/>
          </a:prstGeom>
        </p:spPr>
      </p:pic>
      <p:pic>
        <p:nvPicPr>
          <p:cNvPr id="6" name="Grafik 5" descr="IMG_5754.jpg"/>
          <p:cNvPicPr>
            <a:picLocks noChangeAspect="1"/>
          </p:cNvPicPr>
          <p:nvPr/>
        </p:nvPicPr>
        <p:blipFill>
          <a:blip r:embed="rId3" cstate="print"/>
          <a:stretch>
            <a:fillRect/>
          </a:stretch>
        </p:blipFill>
        <p:spPr>
          <a:xfrm>
            <a:off x="2843808" y="1556792"/>
            <a:ext cx="2544283" cy="1908213"/>
          </a:xfrm>
          <a:prstGeom prst="rect">
            <a:avLst/>
          </a:prstGeom>
        </p:spPr>
      </p:pic>
      <p:pic>
        <p:nvPicPr>
          <p:cNvPr id="8" name="Grafik 7" descr="IMG_5751.jpg"/>
          <p:cNvPicPr>
            <a:picLocks noChangeAspect="1"/>
          </p:cNvPicPr>
          <p:nvPr/>
        </p:nvPicPr>
        <p:blipFill>
          <a:blip r:embed="rId4" cstate="print"/>
          <a:stretch>
            <a:fillRect/>
          </a:stretch>
        </p:blipFill>
        <p:spPr>
          <a:xfrm>
            <a:off x="539552" y="3573016"/>
            <a:ext cx="2160240" cy="1620180"/>
          </a:xfrm>
          <a:prstGeom prst="rect">
            <a:avLst/>
          </a:prstGeom>
        </p:spPr>
      </p:pic>
      <p:sp>
        <p:nvSpPr>
          <p:cNvPr id="9" name="Textfeld 8"/>
          <p:cNvSpPr txBox="1"/>
          <p:nvPr/>
        </p:nvSpPr>
        <p:spPr>
          <a:xfrm>
            <a:off x="5724128" y="1628800"/>
            <a:ext cx="3312368" cy="2031325"/>
          </a:xfrm>
          <a:prstGeom prst="rect">
            <a:avLst/>
          </a:prstGeom>
          <a:noFill/>
        </p:spPr>
        <p:txBody>
          <a:bodyPr wrap="square" rtlCol="0">
            <a:spAutoFit/>
          </a:bodyPr>
          <a:lstStyle/>
          <a:p>
            <a:r>
              <a:rPr lang="de-DE" dirty="0" smtClean="0">
                <a:latin typeface="Arial" pitchFamily="34" charset="0"/>
                <a:cs typeface="Arial" pitchFamily="34" charset="0"/>
              </a:rPr>
              <a:t>Für die Erntedank-Andacht machten sich die Riesen in dieser Woche einige </a:t>
            </a:r>
            <a:r>
              <a:rPr lang="de-DE" dirty="0" err="1" smtClean="0">
                <a:latin typeface="Arial" pitchFamily="34" charset="0"/>
                <a:cs typeface="Arial" pitchFamily="34" charset="0"/>
              </a:rPr>
              <a:t>Gedan</a:t>
            </a:r>
            <a:r>
              <a:rPr lang="de-DE" dirty="0" smtClean="0">
                <a:latin typeface="Arial" pitchFamily="34" charset="0"/>
                <a:cs typeface="Arial" pitchFamily="34" charset="0"/>
              </a:rPr>
              <a:t>-</a:t>
            </a:r>
          </a:p>
          <a:p>
            <a:r>
              <a:rPr lang="de-DE" dirty="0" err="1" smtClean="0">
                <a:latin typeface="Arial" pitchFamily="34" charset="0"/>
                <a:cs typeface="Arial" pitchFamily="34" charset="0"/>
              </a:rPr>
              <a:t>ken</a:t>
            </a:r>
            <a:r>
              <a:rPr lang="de-DE" dirty="0" smtClean="0">
                <a:latin typeface="Arial" pitchFamily="34" charset="0"/>
                <a:cs typeface="Arial" pitchFamily="34" charset="0"/>
              </a:rPr>
              <a:t> über das Brot als </a:t>
            </a:r>
            <a:r>
              <a:rPr lang="de-DE" dirty="0" err="1" smtClean="0">
                <a:latin typeface="Arial" pitchFamily="34" charset="0"/>
                <a:cs typeface="Arial" pitchFamily="34" charset="0"/>
              </a:rPr>
              <a:t>Nahr</a:t>
            </a:r>
            <a:r>
              <a:rPr lang="de-DE" dirty="0" smtClean="0">
                <a:latin typeface="Arial" pitchFamily="34" charset="0"/>
                <a:cs typeface="Arial" pitchFamily="34" charset="0"/>
              </a:rPr>
              <a:t>-</a:t>
            </a:r>
            <a:r>
              <a:rPr lang="de-DE" dirty="0" err="1" smtClean="0">
                <a:latin typeface="Arial" pitchFamily="34" charset="0"/>
                <a:cs typeface="Arial" pitchFamily="34" charset="0"/>
              </a:rPr>
              <a:t>ungsmittel</a:t>
            </a:r>
            <a:r>
              <a:rPr lang="de-DE" dirty="0" smtClean="0">
                <a:latin typeface="Arial" pitchFamily="34" charset="0"/>
                <a:cs typeface="Arial" pitchFamily="34" charset="0"/>
              </a:rPr>
              <a:t>. Brot wird an vielen Orten der Welt gegessen und</a:t>
            </a:r>
          </a:p>
          <a:p>
            <a:endParaRPr lang="de-DE" dirty="0">
              <a:latin typeface="Arial" pitchFamily="34" charset="0"/>
              <a:cs typeface="Arial" pitchFamily="34" charset="0"/>
            </a:endParaRPr>
          </a:p>
        </p:txBody>
      </p:sp>
      <p:sp>
        <p:nvSpPr>
          <p:cNvPr id="10" name="Textfeld 9"/>
          <p:cNvSpPr txBox="1"/>
          <p:nvPr/>
        </p:nvSpPr>
        <p:spPr>
          <a:xfrm>
            <a:off x="3347864" y="3501008"/>
            <a:ext cx="5526578" cy="1477328"/>
          </a:xfrm>
          <a:prstGeom prst="rect">
            <a:avLst/>
          </a:prstGeom>
          <a:noFill/>
        </p:spPr>
        <p:txBody>
          <a:bodyPr wrap="square" rtlCol="0">
            <a:spAutoFit/>
          </a:bodyPr>
          <a:lstStyle/>
          <a:p>
            <a:r>
              <a:rPr lang="de-DE" dirty="0" smtClean="0">
                <a:latin typeface="Arial" pitchFamily="34" charset="0"/>
                <a:cs typeface="Arial" pitchFamily="34" charset="0"/>
              </a:rPr>
              <a:t>überall braucht es viele Hände, damit Brot entsteht. Brot ist aber auch nur dann eine „runde Sache“, wenn alle etwas davon haben. Gedanken, mit denen sich die Riesen intensiv auseinandersetzten.</a:t>
            </a:r>
          </a:p>
          <a:p>
            <a:endParaRPr lang="de-DE" b="1" dirty="0">
              <a:latin typeface="Arial" pitchFamily="34" charset="0"/>
              <a:cs typeface="Arial" pitchFamily="34" charset="0"/>
            </a:endParaRPr>
          </a:p>
        </p:txBody>
      </p:sp>
      <p:sp>
        <p:nvSpPr>
          <p:cNvPr id="11" name="Textfeld 10"/>
          <p:cNvSpPr txBox="1"/>
          <p:nvPr/>
        </p:nvSpPr>
        <p:spPr>
          <a:xfrm>
            <a:off x="323528" y="5229200"/>
            <a:ext cx="8496944" cy="1477328"/>
          </a:xfrm>
          <a:prstGeom prst="rect">
            <a:avLst/>
          </a:prstGeom>
          <a:noFill/>
        </p:spPr>
        <p:txBody>
          <a:bodyPr wrap="square" rtlCol="0">
            <a:spAutoFit/>
          </a:bodyPr>
          <a:lstStyle/>
          <a:p>
            <a:r>
              <a:rPr lang="de-DE" b="1" dirty="0" smtClean="0">
                <a:latin typeface="Arial" pitchFamily="34" charset="0"/>
                <a:cs typeface="Arial" pitchFamily="34" charset="0"/>
              </a:rPr>
              <a:t>Das Feiern religiöser Feste ermöglicht den Kindern eine ausgewogenes Verhältnis zwischen der Wertigkeit der eigenen Person und der Wertigkeit anderer Menschen sowie der Umwelt zu entwickeln und in diesem Zusammenhang Mitgefühl und Einfühlungsvermögen aufbringen zu können. </a:t>
            </a:r>
          </a:p>
          <a:p>
            <a:endParaRPr lang="de-DE"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IMG_5757.jpg"/>
          <p:cNvPicPr>
            <a:picLocks noChangeAspect="1"/>
          </p:cNvPicPr>
          <p:nvPr/>
        </p:nvPicPr>
        <p:blipFill>
          <a:blip r:embed="rId2" cstate="print"/>
          <a:stretch>
            <a:fillRect/>
          </a:stretch>
        </p:blipFill>
        <p:spPr>
          <a:xfrm>
            <a:off x="323528" y="332656"/>
            <a:ext cx="2784309" cy="2088232"/>
          </a:xfrm>
          <a:prstGeom prst="rect">
            <a:avLst/>
          </a:prstGeom>
        </p:spPr>
      </p:pic>
      <p:pic>
        <p:nvPicPr>
          <p:cNvPr id="4" name="Grafik 3" descr="IMG_5766.jpg"/>
          <p:cNvPicPr>
            <a:picLocks noChangeAspect="1"/>
          </p:cNvPicPr>
          <p:nvPr/>
        </p:nvPicPr>
        <p:blipFill>
          <a:blip r:embed="rId3" cstate="print"/>
          <a:stretch>
            <a:fillRect/>
          </a:stretch>
        </p:blipFill>
        <p:spPr>
          <a:xfrm>
            <a:off x="3419872" y="332656"/>
            <a:ext cx="2699792" cy="2024844"/>
          </a:xfrm>
          <a:prstGeom prst="rect">
            <a:avLst/>
          </a:prstGeom>
        </p:spPr>
      </p:pic>
      <p:pic>
        <p:nvPicPr>
          <p:cNvPr id="5" name="Grafik 4" descr="IMG_5769.jpg"/>
          <p:cNvPicPr>
            <a:picLocks noChangeAspect="1"/>
          </p:cNvPicPr>
          <p:nvPr/>
        </p:nvPicPr>
        <p:blipFill>
          <a:blip r:embed="rId4" cstate="print"/>
          <a:stretch>
            <a:fillRect/>
          </a:stretch>
        </p:blipFill>
        <p:spPr>
          <a:xfrm>
            <a:off x="6300192" y="332656"/>
            <a:ext cx="2688299" cy="2016224"/>
          </a:xfrm>
          <a:prstGeom prst="rect">
            <a:avLst/>
          </a:prstGeom>
        </p:spPr>
      </p:pic>
      <p:sp>
        <p:nvSpPr>
          <p:cNvPr id="6" name="Textfeld 5"/>
          <p:cNvSpPr txBox="1"/>
          <p:nvPr/>
        </p:nvSpPr>
        <p:spPr>
          <a:xfrm>
            <a:off x="3635896" y="2636912"/>
            <a:ext cx="5328592" cy="2031325"/>
          </a:xfrm>
          <a:prstGeom prst="rect">
            <a:avLst/>
          </a:prstGeom>
          <a:noFill/>
        </p:spPr>
        <p:txBody>
          <a:bodyPr wrap="square" rtlCol="0">
            <a:spAutoFit/>
          </a:bodyPr>
          <a:lstStyle/>
          <a:p>
            <a:r>
              <a:rPr lang="de-DE" dirty="0" smtClean="0">
                <a:latin typeface="Arial" pitchFamily="34" charset="0"/>
                <a:cs typeface="Arial" pitchFamily="34" charset="0"/>
              </a:rPr>
              <a:t>Je nach Rolle, die die Kinder in der Andacht über-nehmen wollten, musst dafür noch Anschau-</a:t>
            </a:r>
            <a:r>
              <a:rPr lang="de-DE" dirty="0" err="1" smtClean="0">
                <a:latin typeface="Arial" pitchFamily="34" charset="0"/>
                <a:cs typeface="Arial" pitchFamily="34" charset="0"/>
              </a:rPr>
              <a:t>ungsmaterial</a:t>
            </a:r>
            <a:r>
              <a:rPr lang="de-DE" dirty="0" smtClean="0">
                <a:latin typeface="Arial" pitchFamily="34" charset="0"/>
                <a:cs typeface="Arial" pitchFamily="34" charset="0"/>
              </a:rPr>
              <a:t> vorbereitet werden. Das machten die</a:t>
            </a:r>
          </a:p>
          <a:p>
            <a:r>
              <a:rPr lang="de-DE" dirty="0" smtClean="0">
                <a:latin typeface="Arial" pitchFamily="34" charset="0"/>
                <a:cs typeface="Arial" pitchFamily="34" charset="0"/>
              </a:rPr>
              <a:t>Kinder weitgehend selbst nach ihren eigenen Vorstellungen, indem sie im Internet ihre Vorlagen aussuchten, diese ausdruckten und sich ums Laminieren kümmerten. </a:t>
            </a:r>
          </a:p>
        </p:txBody>
      </p:sp>
      <p:pic>
        <p:nvPicPr>
          <p:cNvPr id="7" name="Grafik 6" descr="IMG_5761.jpg"/>
          <p:cNvPicPr>
            <a:picLocks noChangeAspect="1"/>
          </p:cNvPicPr>
          <p:nvPr/>
        </p:nvPicPr>
        <p:blipFill>
          <a:blip r:embed="rId5" cstate="print"/>
          <a:stretch>
            <a:fillRect/>
          </a:stretch>
        </p:blipFill>
        <p:spPr>
          <a:xfrm>
            <a:off x="395536" y="2708920"/>
            <a:ext cx="3096344" cy="2322258"/>
          </a:xfrm>
          <a:prstGeom prst="rect">
            <a:avLst/>
          </a:prstGeom>
        </p:spPr>
      </p:pic>
      <p:sp>
        <p:nvSpPr>
          <p:cNvPr id="8" name="Textfeld 7"/>
          <p:cNvSpPr txBox="1"/>
          <p:nvPr/>
        </p:nvSpPr>
        <p:spPr>
          <a:xfrm>
            <a:off x="323529" y="5301208"/>
            <a:ext cx="8568952" cy="923330"/>
          </a:xfrm>
          <a:prstGeom prst="rect">
            <a:avLst/>
          </a:prstGeom>
          <a:noFill/>
        </p:spPr>
        <p:txBody>
          <a:bodyPr wrap="square" rtlCol="0">
            <a:spAutoFit/>
          </a:bodyPr>
          <a:lstStyle/>
          <a:p>
            <a:r>
              <a:rPr lang="de-DE" b="1" dirty="0" smtClean="0">
                <a:latin typeface="Arial" pitchFamily="34" charset="0"/>
                <a:cs typeface="Arial" pitchFamily="34" charset="0"/>
              </a:rPr>
              <a:t>Das Kind lernt, dass es selbst für sein Verhalten und Erleben verantwortlich ist und dass es sein Verhalten anderen gegenüber kontrollieren kann. Es erwirbt Fähigkeiten und Bereitschaft zur Verantwortungsübernahme.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IMG_5777.jpg"/>
          <p:cNvPicPr>
            <a:picLocks noChangeAspect="1"/>
          </p:cNvPicPr>
          <p:nvPr/>
        </p:nvPicPr>
        <p:blipFill>
          <a:blip r:embed="rId2" cstate="print"/>
          <a:stretch>
            <a:fillRect/>
          </a:stretch>
        </p:blipFill>
        <p:spPr>
          <a:xfrm>
            <a:off x="827584" y="116632"/>
            <a:ext cx="3240360" cy="2430270"/>
          </a:xfrm>
          <a:prstGeom prst="rect">
            <a:avLst/>
          </a:prstGeom>
        </p:spPr>
      </p:pic>
      <p:pic>
        <p:nvPicPr>
          <p:cNvPr id="3" name="Grafik 2" descr="IMG_5780.jpg"/>
          <p:cNvPicPr>
            <a:picLocks noChangeAspect="1"/>
          </p:cNvPicPr>
          <p:nvPr/>
        </p:nvPicPr>
        <p:blipFill>
          <a:blip r:embed="rId3" cstate="print"/>
          <a:stretch>
            <a:fillRect/>
          </a:stretch>
        </p:blipFill>
        <p:spPr>
          <a:xfrm>
            <a:off x="4860032" y="188640"/>
            <a:ext cx="3203848" cy="2402886"/>
          </a:xfrm>
          <a:prstGeom prst="rect">
            <a:avLst/>
          </a:prstGeom>
        </p:spPr>
      </p:pic>
      <p:pic>
        <p:nvPicPr>
          <p:cNvPr id="4" name="Grafik 3" descr="IMG_5792.jpg"/>
          <p:cNvPicPr>
            <a:picLocks noChangeAspect="1"/>
          </p:cNvPicPr>
          <p:nvPr/>
        </p:nvPicPr>
        <p:blipFill>
          <a:blip r:embed="rId4" cstate="print"/>
          <a:stretch>
            <a:fillRect/>
          </a:stretch>
        </p:blipFill>
        <p:spPr>
          <a:xfrm>
            <a:off x="251520" y="2636912"/>
            <a:ext cx="3240360" cy="2430270"/>
          </a:xfrm>
          <a:prstGeom prst="rect">
            <a:avLst/>
          </a:prstGeom>
        </p:spPr>
      </p:pic>
      <p:pic>
        <p:nvPicPr>
          <p:cNvPr id="5" name="Grafik 4" descr="IMG_5819.jpg"/>
          <p:cNvPicPr>
            <a:picLocks noChangeAspect="1"/>
          </p:cNvPicPr>
          <p:nvPr/>
        </p:nvPicPr>
        <p:blipFill>
          <a:blip r:embed="rId5" cstate="print"/>
          <a:srcRect t="28885"/>
          <a:stretch>
            <a:fillRect/>
          </a:stretch>
        </p:blipFill>
        <p:spPr>
          <a:xfrm>
            <a:off x="5508104" y="3789040"/>
            <a:ext cx="3323861" cy="1772816"/>
          </a:xfrm>
          <a:prstGeom prst="rect">
            <a:avLst/>
          </a:prstGeom>
        </p:spPr>
      </p:pic>
      <p:sp>
        <p:nvSpPr>
          <p:cNvPr id="6" name="Textfeld 5"/>
          <p:cNvSpPr txBox="1"/>
          <p:nvPr/>
        </p:nvSpPr>
        <p:spPr>
          <a:xfrm>
            <a:off x="3707904" y="2636912"/>
            <a:ext cx="5113073" cy="1754326"/>
          </a:xfrm>
          <a:prstGeom prst="rect">
            <a:avLst/>
          </a:prstGeom>
          <a:noFill/>
        </p:spPr>
        <p:txBody>
          <a:bodyPr wrap="square" rtlCol="0">
            <a:spAutoFit/>
          </a:bodyPr>
          <a:lstStyle/>
          <a:p>
            <a:r>
              <a:rPr lang="de-DE" dirty="0" smtClean="0">
                <a:latin typeface="Arial" pitchFamily="34" charset="0"/>
                <a:cs typeface="Arial" pitchFamily="34" charset="0"/>
              </a:rPr>
              <a:t>Dann wurden die Abläufe und die notwendigen </a:t>
            </a:r>
          </a:p>
          <a:p>
            <a:r>
              <a:rPr lang="de-DE" dirty="0" smtClean="0">
                <a:latin typeface="Arial" pitchFamily="34" charset="0"/>
                <a:cs typeface="Arial" pitchFamily="34" charset="0"/>
              </a:rPr>
              <a:t>Textpassagen geübt. Erst noch in der KiTa, später dann direkt in der Kirche. Nicht ganz einfach bei so vielen Kindern, die sich alle gerne mit einbringen </a:t>
            </a:r>
          </a:p>
          <a:p>
            <a:r>
              <a:rPr lang="de-DE" dirty="0" smtClean="0">
                <a:latin typeface="Arial" pitchFamily="34" charset="0"/>
                <a:cs typeface="Arial" pitchFamily="34" charset="0"/>
              </a:rPr>
              <a:t>wollten. </a:t>
            </a:r>
          </a:p>
        </p:txBody>
      </p:sp>
      <p:sp>
        <p:nvSpPr>
          <p:cNvPr id="7" name="Textfeld 6"/>
          <p:cNvSpPr txBox="1"/>
          <p:nvPr/>
        </p:nvSpPr>
        <p:spPr>
          <a:xfrm>
            <a:off x="323528" y="5085184"/>
            <a:ext cx="8820472" cy="1754326"/>
          </a:xfrm>
          <a:prstGeom prst="rect">
            <a:avLst/>
          </a:prstGeom>
          <a:noFill/>
        </p:spPr>
        <p:txBody>
          <a:bodyPr wrap="square" rtlCol="0">
            <a:spAutoFit/>
          </a:bodyPr>
          <a:lstStyle/>
          <a:p>
            <a:r>
              <a:rPr lang="de-DE" b="1" dirty="0" smtClean="0">
                <a:latin typeface="Arial" pitchFamily="34" charset="0"/>
                <a:cs typeface="Arial" pitchFamily="34" charset="0"/>
              </a:rPr>
              <a:t>Die Kinder lernen in der Tageseinrichtung mit </a:t>
            </a:r>
          </a:p>
          <a:p>
            <a:r>
              <a:rPr lang="de-DE" b="1" dirty="0" smtClean="0">
                <a:latin typeface="Arial" pitchFamily="34" charset="0"/>
                <a:cs typeface="Arial" pitchFamily="34" charset="0"/>
              </a:rPr>
              <a:t>anderen Kindern bei gemeinsamen Aktivitäten </a:t>
            </a:r>
          </a:p>
          <a:p>
            <a:r>
              <a:rPr lang="de-DE" b="1" dirty="0" smtClean="0">
                <a:latin typeface="Arial" pitchFamily="34" charset="0"/>
                <a:cs typeface="Arial" pitchFamily="34" charset="0"/>
              </a:rPr>
              <a:t>zusammenzuarbeiten. Sie lernen sich mit </a:t>
            </a:r>
            <a:r>
              <a:rPr lang="de-DE" b="1" dirty="0" err="1" smtClean="0">
                <a:latin typeface="Arial" pitchFamily="34" charset="0"/>
                <a:cs typeface="Arial" pitchFamily="34" charset="0"/>
              </a:rPr>
              <a:t>einanderen</a:t>
            </a:r>
            <a:r>
              <a:rPr lang="de-DE" b="1" dirty="0" smtClean="0">
                <a:latin typeface="Arial" pitchFamily="34" charset="0"/>
                <a:cs typeface="Arial" pitchFamily="34" charset="0"/>
              </a:rPr>
              <a:t> abzusprechen, gemeinsam zu planen, dieses abgestimmt durchzuführen und danach über ihre Erfahrungen zu sprechen. Dies stärkt ihre Kooperations- und Kommunikations-</a:t>
            </a:r>
            <a:r>
              <a:rPr lang="de-DE" b="1" dirty="0" err="1" smtClean="0">
                <a:latin typeface="Arial" pitchFamily="34" charset="0"/>
                <a:cs typeface="Arial" pitchFamily="34" charset="0"/>
              </a:rPr>
              <a:t>fähigkeit</a:t>
            </a:r>
            <a:r>
              <a:rPr lang="de-DE" b="1" dirty="0" smtClean="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272</Words>
  <Application>Microsoft Office PowerPoint</Application>
  <PresentationFormat>Bildschirmpräsentation (4:3)</PresentationFormat>
  <Paragraphs>14</Paragraphs>
  <Slides>3</Slides>
  <Notes>0</Notes>
  <HiddenSlides>0</HiddenSlides>
  <MMClips>0</MMClips>
  <ScaleCrop>false</ScaleCrop>
  <HeadingPairs>
    <vt:vector size="4" baseType="variant">
      <vt:variant>
        <vt:lpstr>Design</vt:lpstr>
      </vt:variant>
      <vt:variant>
        <vt:i4>1</vt:i4>
      </vt:variant>
      <vt:variant>
        <vt:lpstr>Folientitel</vt:lpstr>
      </vt:variant>
      <vt:variant>
        <vt:i4>3</vt:i4>
      </vt:variant>
    </vt:vector>
  </HeadingPairs>
  <TitlesOfParts>
    <vt:vector size="4" baseType="lpstr">
      <vt:lpstr>Larissa-Design</vt:lpstr>
      <vt:lpstr>Erntedankvorbereitungen – „Brot ist eine runde Sache!“ Wochenrückblick vom 25.09. bis 29.09.23</vt:lpstr>
      <vt:lpstr>Folie 2</vt:lpstr>
      <vt:lpstr>Folie 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Erntedankvorbereitungen – „Brot ist eine runde Sache!“ Wochenrückblick vom 25.09. bis 29.09.23</dc:title>
  <dc:creator>Leit</dc:creator>
  <cp:lastModifiedBy>Leit</cp:lastModifiedBy>
  <cp:revision>1</cp:revision>
  <dcterms:created xsi:type="dcterms:W3CDTF">2023-10-10T08:51:25Z</dcterms:created>
  <dcterms:modified xsi:type="dcterms:W3CDTF">2023-10-10T10:01:40Z</dcterms:modified>
</cp:coreProperties>
</file>