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5397868-7083-4177-A629-BF41340A9601}" type="datetimeFigureOut">
              <a:rPr lang="de-DE" smtClean="0"/>
              <a:pPr/>
              <a:t>07.06.2017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4FCEB5-5F2A-48C3-A417-26AF6ED978CA}"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97868-7083-4177-A629-BF41340A9601}" type="datetimeFigureOut">
              <a:rPr lang="de-DE" smtClean="0"/>
              <a:pPr/>
              <a:t>07.06.2017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FCEB5-5F2A-48C3-A417-26AF6ED978CA}"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b="1" dirty="0" smtClean="0">
                <a:latin typeface="Arial" pitchFamily="34" charset="0"/>
                <a:cs typeface="Arial" pitchFamily="34" charset="0"/>
              </a:rPr>
              <a:t>„Ausflug zum Herzmuseum“</a:t>
            </a:r>
            <a:br>
              <a:rPr lang="de-DE" b="1" dirty="0" smtClean="0">
                <a:latin typeface="Arial" pitchFamily="34" charset="0"/>
                <a:cs typeface="Arial" pitchFamily="34" charset="0"/>
              </a:rPr>
            </a:br>
            <a:r>
              <a:rPr lang="de-DE" sz="3100" b="1" dirty="0" smtClean="0">
                <a:latin typeface="Arial" pitchFamily="34" charset="0"/>
                <a:cs typeface="Arial" pitchFamily="34" charset="0"/>
              </a:rPr>
              <a:t>Wochenrückblick vom 29.05. bis 02.06.2017</a:t>
            </a:r>
            <a:endParaRPr lang="de-DE" sz="3100" b="1" dirty="0">
              <a:latin typeface="Arial" pitchFamily="34" charset="0"/>
              <a:cs typeface="Arial" pitchFamily="34" charset="0"/>
            </a:endParaRPr>
          </a:p>
        </p:txBody>
      </p:sp>
      <p:pic>
        <p:nvPicPr>
          <p:cNvPr id="6" name="Grafik 5" descr="IMG_0259.JPG"/>
          <p:cNvPicPr>
            <a:picLocks noChangeAspect="1"/>
          </p:cNvPicPr>
          <p:nvPr/>
        </p:nvPicPr>
        <p:blipFill>
          <a:blip r:embed="rId2" cstate="print"/>
          <a:stretch>
            <a:fillRect/>
          </a:stretch>
        </p:blipFill>
        <p:spPr>
          <a:xfrm>
            <a:off x="285720" y="1500174"/>
            <a:ext cx="2667019" cy="2000264"/>
          </a:xfrm>
          <a:prstGeom prst="rect">
            <a:avLst/>
          </a:prstGeom>
        </p:spPr>
      </p:pic>
      <p:pic>
        <p:nvPicPr>
          <p:cNvPr id="7" name="Grafik 6" descr="IMG_0260.JPG"/>
          <p:cNvPicPr>
            <a:picLocks noChangeAspect="1"/>
          </p:cNvPicPr>
          <p:nvPr/>
        </p:nvPicPr>
        <p:blipFill>
          <a:blip r:embed="rId3" cstate="print"/>
          <a:stretch>
            <a:fillRect/>
          </a:stretch>
        </p:blipFill>
        <p:spPr>
          <a:xfrm>
            <a:off x="3286116" y="1500173"/>
            <a:ext cx="2714644" cy="2035983"/>
          </a:xfrm>
          <a:prstGeom prst="rect">
            <a:avLst/>
          </a:prstGeom>
        </p:spPr>
      </p:pic>
      <p:pic>
        <p:nvPicPr>
          <p:cNvPr id="8" name="Grafik 7" descr="IMG_0277.JPG"/>
          <p:cNvPicPr>
            <a:picLocks noChangeAspect="1"/>
          </p:cNvPicPr>
          <p:nvPr/>
        </p:nvPicPr>
        <p:blipFill>
          <a:blip r:embed="rId4" cstate="print"/>
          <a:srcRect r="21142" b="35999"/>
          <a:stretch>
            <a:fillRect/>
          </a:stretch>
        </p:blipFill>
        <p:spPr>
          <a:xfrm>
            <a:off x="5572132" y="4071942"/>
            <a:ext cx="3286148" cy="2000264"/>
          </a:xfrm>
          <a:prstGeom prst="rect">
            <a:avLst/>
          </a:prstGeom>
        </p:spPr>
      </p:pic>
      <p:pic>
        <p:nvPicPr>
          <p:cNvPr id="9" name="Grafik 8" descr="IMG_0279.JPG"/>
          <p:cNvPicPr>
            <a:picLocks noChangeAspect="1"/>
          </p:cNvPicPr>
          <p:nvPr/>
        </p:nvPicPr>
        <p:blipFill>
          <a:blip r:embed="rId5" cstate="print"/>
          <a:stretch>
            <a:fillRect/>
          </a:stretch>
        </p:blipFill>
        <p:spPr>
          <a:xfrm>
            <a:off x="6215074" y="1500174"/>
            <a:ext cx="2667019" cy="2000264"/>
          </a:xfrm>
          <a:prstGeom prst="rect">
            <a:avLst/>
          </a:prstGeom>
        </p:spPr>
      </p:pic>
      <p:sp>
        <p:nvSpPr>
          <p:cNvPr id="10" name="Textfeld 9"/>
          <p:cNvSpPr txBox="1"/>
          <p:nvPr/>
        </p:nvSpPr>
        <p:spPr>
          <a:xfrm>
            <a:off x="214282" y="3714752"/>
            <a:ext cx="5255246" cy="2862322"/>
          </a:xfrm>
          <a:prstGeom prst="rect">
            <a:avLst/>
          </a:prstGeom>
          <a:noFill/>
        </p:spPr>
        <p:txBody>
          <a:bodyPr wrap="square" rtlCol="0">
            <a:spAutoFit/>
          </a:bodyPr>
          <a:lstStyle/>
          <a:p>
            <a:r>
              <a:rPr lang="de-DE" dirty="0" smtClean="0">
                <a:latin typeface="Arial" pitchFamily="34" charset="0"/>
                <a:cs typeface="Arial" pitchFamily="34" charset="0"/>
              </a:rPr>
              <a:t>Der Termin für den Ausflug nach Fulda zum </a:t>
            </a:r>
            <a:r>
              <a:rPr lang="de-DE" dirty="0" err="1" smtClean="0">
                <a:latin typeface="Arial" pitchFamily="34" charset="0"/>
                <a:cs typeface="Arial" pitchFamily="34" charset="0"/>
              </a:rPr>
              <a:t>Be</a:t>
            </a:r>
            <a:r>
              <a:rPr lang="de-DE" dirty="0" smtClean="0">
                <a:latin typeface="Arial" pitchFamily="34" charset="0"/>
                <a:cs typeface="Arial" pitchFamily="34" charset="0"/>
              </a:rPr>
              <a:t>-</a:t>
            </a:r>
          </a:p>
          <a:p>
            <a:r>
              <a:rPr lang="de-DE" dirty="0" smtClean="0">
                <a:latin typeface="Arial" pitchFamily="34" charset="0"/>
                <a:cs typeface="Arial" pitchFamily="34" charset="0"/>
              </a:rPr>
              <a:t>such des begehbaren Herz steht an und so gab es einiges zu planen. In der Zwischenzeit  gestalteten die Kinder noch Bilder vom Blutkreislauf und anderen Organen und zeigten so, wie sehr diese Phänomene sie interessierten. </a:t>
            </a:r>
          </a:p>
          <a:p>
            <a:r>
              <a:rPr lang="de-DE" b="1" dirty="0" smtClean="0">
                <a:latin typeface="Arial" pitchFamily="34" charset="0"/>
                <a:cs typeface="Arial" pitchFamily="34" charset="0"/>
              </a:rPr>
              <a:t>Dabei können die Kinder ein Körper- und Gesundheitsbewusstsein entwickeln und lernen Gliedmaße, Sinnesorgane und innere Organe zu benennen.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IMG_0264.JPG"/>
          <p:cNvPicPr>
            <a:picLocks noChangeAspect="1"/>
          </p:cNvPicPr>
          <p:nvPr/>
        </p:nvPicPr>
        <p:blipFill>
          <a:blip r:embed="rId2" cstate="print"/>
          <a:stretch>
            <a:fillRect/>
          </a:stretch>
        </p:blipFill>
        <p:spPr>
          <a:xfrm>
            <a:off x="500034" y="428605"/>
            <a:ext cx="3048021" cy="2286016"/>
          </a:xfrm>
          <a:prstGeom prst="rect">
            <a:avLst/>
          </a:prstGeom>
        </p:spPr>
      </p:pic>
      <p:pic>
        <p:nvPicPr>
          <p:cNvPr id="5" name="Grafik 4" descr="IMG_0266.JPG"/>
          <p:cNvPicPr>
            <a:picLocks noChangeAspect="1"/>
          </p:cNvPicPr>
          <p:nvPr/>
        </p:nvPicPr>
        <p:blipFill>
          <a:blip r:embed="rId3" cstate="print"/>
          <a:stretch>
            <a:fillRect/>
          </a:stretch>
        </p:blipFill>
        <p:spPr>
          <a:xfrm>
            <a:off x="5619757" y="428604"/>
            <a:ext cx="3143272" cy="2357454"/>
          </a:xfrm>
          <a:prstGeom prst="rect">
            <a:avLst/>
          </a:prstGeom>
        </p:spPr>
      </p:pic>
      <p:pic>
        <p:nvPicPr>
          <p:cNvPr id="6" name="Grafik 5" descr="IMG_0267.JPG"/>
          <p:cNvPicPr>
            <a:picLocks noChangeAspect="1"/>
          </p:cNvPicPr>
          <p:nvPr/>
        </p:nvPicPr>
        <p:blipFill>
          <a:blip r:embed="rId4" cstate="print"/>
          <a:stretch>
            <a:fillRect/>
          </a:stretch>
        </p:blipFill>
        <p:spPr>
          <a:xfrm>
            <a:off x="428596" y="3429000"/>
            <a:ext cx="2952739" cy="2214554"/>
          </a:xfrm>
          <a:prstGeom prst="rect">
            <a:avLst/>
          </a:prstGeom>
        </p:spPr>
      </p:pic>
      <p:pic>
        <p:nvPicPr>
          <p:cNvPr id="7" name="Grafik 6" descr="IMG_0268.JPG"/>
          <p:cNvPicPr>
            <a:picLocks noChangeAspect="1"/>
          </p:cNvPicPr>
          <p:nvPr/>
        </p:nvPicPr>
        <p:blipFill>
          <a:blip r:embed="rId5" cstate="print"/>
          <a:stretch>
            <a:fillRect/>
          </a:stretch>
        </p:blipFill>
        <p:spPr>
          <a:xfrm>
            <a:off x="5786446" y="3429000"/>
            <a:ext cx="3143240" cy="2357430"/>
          </a:xfrm>
          <a:prstGeom prst="rect">
            <a:avLst/>
          </a:prstGeom>
        </p:spPr>
      </p:pic>
      <p:sp>
        <p:nvSpPr>
          <p:cNvPr id="8" name="Textfeld 7"/>
          <p:cNvSpPr txBox="1"/>
          <p:nvPr/>
        </p:nvSpPr>
        <p:spPr>
          <a:xfrm>
            <a:off x="3571868" y="357166"/>
            <a:ext cx="2214578" cy="5632311"/>
          </a:xfrm>
          <a:prstGeom prst="rect">
            <a:avLst/>
          </a:prstGeom>
          <a:noFill/>
        </p:spPr>
        <p:txBody>
          <a:bodyPr wrap="square" rtlCol="0">
            <a:spAutoFit/>
          </a:bodyPr>
          <a:lstStyle/>
          <a:p>
            <a:r>
              <a:rPr lang="de-DE" dirty="0" smtClean="0">
                <a:latin typeface="Arial" pitchFamily="34" charset="0"/>
                <a:cs typeface="Arial" pitchFamily="34" charset="0"/>
              </a:rPr>
              <a:t>Mit einer Klanggeschichte bereiteten sich die Riesen auf den anstehenden Ausflug vor. </a:t>
            </a:r>
          </a:p>
          <a:p>
            <a:endParaRPr lang="de-DE" b="1" dirty="0" smtClean="0">
              <a:latin typeface="Arial" pitchFamily="34" charset="0"/>
              <a:cs typeface="Arial" pitchFamily="34" charset="0"/>
            </a:endParaRPr>
          </a:p>
          <a:p>
            <a:r>
              <a:rPr lang="de-DE" b="1" dirty="0" smtClean="0">
                <a:latin typeface="Arial" pitchFamily="34" charset="0"/>
                <a:cs typeface="Arial" pitchFamily="34" charset="0"/>
              </a:rPr>
              <a:t>Eigene musikalischen Ideen zu entwickeln und diese klanglich umzusetzen, trainiert aktives Zuhören, stärkt die Sprachkompetenz und regt Fantasie und Kreativität besonders an.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0286.JPG"/>
          <p:cNvPicPr>
            <a:picLocks noChangeAspect="1"/>
          </p:cNvPicPr>
          <p:nvPr/>
        </p:nvPicPr>
        <p:blipFill>
          <a:blip r:embed="rId2" cstate="print"/>
          <a:stretch>
            <a:fillRect/>
          </a:stretch>
        </p:blipFill>
        <p:spPr>
          <a:xfrm>
            <a:off x="357159" y="214290"/>
            <a:ext cx="2714644" cy="2035983"/>
          </a:xfrm>
          <a:prstGeom prst="rect">
            <a:avLst/>
          </a:prstGeom>
        </p:spPr>
      </p:pic>
      <p:pic>
        <p:nvPicPr>
          <p:cNvPr id="4" name="Grafik 3" descr="IMG_0291.JPG"/>
          <p:cNvPicPr>
            <a:picLocks noChangeAspect="1"/>
          </p:cNvPicPr>
          <p:nvPr/>
        </p:nvPicPr>
        <p:blipFill>
          <a:blip r:embed="rId3" cstate="print"/>
          <a:stretch>
            <a:fillRect/>
          </a:stretch>
        </p:blipFill>
        <p:spPr>
          <a:xfrm>
            <a:off x="3286116" y="214290"/>
            <a:ext cx="2857520" cy="2143140"/>
          </a:xfrm>
          <a:prstGeom prst="rect">
            <a:avLst/>
          </a:prstGeom>
        </p:spPr>
      </p:pic>
      <p:pic>
        <p:nvPicPr>
          <p:cNvPr id="5" name="Grafik 4" descr="IMG_0294.JPG"/>
          <p:cNvPicPr>
            <a:picLocks noChangeAspect="1"/>
          </p:cNvPicPr>
          <p:nvPr/>
        </p:nvPicPr>
        <p:blipFill>
          <a:blip r:embed="rId4" cstate="print"/>
          <a:stretch>
            <a:fillRect/>
          </a:stretch>
        </p:blipFill>
        <p:spPr>
          <a:xfrm>
            <a:off x="6286512" y="357166"/>
            <a:ext cx="2571768" cy="1928827"/>
          </a:xfrm>
          <a:prstGeom prst="rect">
            <a:avLst/>
          </a:prstGeom>
        </p:spPr>
      </p:pic>
      <p:pic>
        <p:nvPicPr>
          <p:cNvPr id="7" name="Grafik 6" descr="IMG_0300.JPG"/>
          <p:cNvPicPr>
            <a:picLocks noChangeAspect="1"/>
          </p:cNvPicPr>
          <p:nvPr/>
        </p:nvPicPr>
        <p:blipFill>
          <a:blip r:embed="rId5" cstate="print"/>
          <a:stretch>
            <a:fillRect/>
          </a:stretch>
        </p:blipFill>
        <p:spPr>
          <a:xfrm>
            <a:off x="357158" y="2643182"/>
            <a:ext cx="3047989" cy="2285992"/>
          </a:xfrm>
          <a:prstGeom prst="rect">
            <a:avLst/>
          </a:prstGeom>
        </p:spPr>
      </p:pic>
      <p:pic>
        <p:nvPicPr>
          <p:cNvPr id="8" name="Grafik 7" descr="IMG_0301.JPG"/>
          <p:cNvPicPr>
            <a:picLocks noChangeAspect="1"/>
          </p:cNvPicPr>
          <p:nvPr/>
        </p:nvPicPr>
        <p:blipFill>
          <a:blip r:embed="rId6" cstate="print"/>
          <a:stretch>
            <a:fillRect/>
          </a:stretch>
        </p:blipFill>
        <p:spPr>
          <a:xfrm rot="5400000">
            <a:off x="6167452" y="4333878"/>
            <a:ext cx="2666987" cy="2000240"/>
          </a:xfrm>
          <a:prstGeom prst="rect">
            <a:avLst/>
          </a:prstGeom>
        </p:spPr>
      </p:pic>
      <p:sp>
        <p:nvSpPr>
          <p:cNvPr id="9" name="Textfeld 8"/>
          <p:cNvSpPr txBox="1"/>
          <p:nvPr/>
        </p:nvSpPr>
        <p:spPr>
          <a:xfrm>
            <a:off x="3500430" y="2643183"/>
            <a:ext cx="5357850" cy="2585323"/>
          </a:xfrm>
          <a:prstGeom prst="rect">
            <a:avLst/>
          </a:prstGeom>
          <a:noFill/>
        </p:spPr>
        <p:txBody>
          <a:bodyPr wrap="square" rtlCol="0">
            <a:spAutoFit/>
          </a:bodyPr>
          <a:lstStyle/>
          <a:p>
            <a:r>
              <a:rPr lang="de-DE" dirty="0" smtClean="0">
                <a:latin typeface="Arial" pitchFamily="34" charset="0"/>
                <a:cs typeface="Arial" pitchFamily="34" charset="0"/>
              </a:rPr>
              <a:t>Bereits ganz früh um kurz vor sieben Uhr am Morgen, starteten die Riesen zur Kinderakademie nach Fulda. Ein weiter Weg mit mehrfachem Umsteigen mit Bahn und Bus, den es da zu bewältigen galt.</a:t>
            </a:r>
          </a:p>
          <a:p>
            <a:endParaRPr lang="de-DE" dirty="0"/>
          </a:p>
          <a:p>
            <a:endParaRPr lang="de-DE" dirty="0" smtClean="0"/>
          </a:p>
          <a:p>
            <a:endParaRPr lang="de-DE" dirty="0" smtClean="0"/>
          </a:p>
          <a:p>
            <a:endParaRPr lang="de-DE" dirty="0"/>
          </a:p>
        </p:txBody>
      </p:sp>
      <p:sp>
        <p:nvSpPr>
          <p:cNvPr id="10" name="Textfeld 9"/>
          <p:cNvSpPr txBox="1"/>
          <p:nvPr/>
        </p:nvSpPr>
        <p:spPr>
          <a:xfrm>
            <a:off x="500034" y="5000636"/>
            <a:ext cx="6500858" cy="1477328"/>
          </a:xfrm>
          <a:prstGeom prst="rect">
            <a:avLst/>
          </a:prstGeom>
          <a:noFill/>
        </p:spPr>
        <p:txBody>
          <a:bodyPr wrap="square" rtlCol="0">
            <a:spAutoFit/>
          </a:bodyPr>
          <a:lstStyle/>
          <a:p>
            <a:r>
              <a:rPr lang="de-DE" b="1" dirty="0" smtClean="0">
                <a:latin typeface="Arial" pitchFamily="34" charset="0"/>
                <a:cs typeface="Arial" pitchFamily="34" charset="0"/>
              </a:rPr>
              <a:t>Solche Ausflüge stellen eine besondere </a:t>
            </a:r>
            <a:r>
              <a:rPr lang="de-DE" b="1" dirty="0" err="1" smtClean="0">
                <a:latin typeface="Arial" pitchFamily="34" charset="0"/>
                <a:cs typeface="Arial" pitchFamily="34" charset="0"/>
              </a:rPr>
              <a:t>Herausfor</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derung</a:t>
            </a:r>
            <a:r>
              <a:rPr lang="de-DE" b="1" dirty="0" smtClean="0">
                <a:latin typeface="Arial" pitchFamily="34" charset="0"/>
                <a:cs typeface="Arial" pitchFamily="34" charset="0"/>
              </a:rPr>
              <a:t> für die Kinder dar und tragen zur  Weiter-</a:t>
            </a:r>
            <a:r>
              <a:rPr lang="de-DE" b="1" dirty="0" err="1" smtClean="0">
                <a:latin typeface="Arial" pitchFamily="34" charset="0"/>
                <a:cs typeface="Arial" pitchFamily="34" charset="0"/>
              </a:rPr>
              <a:t>entwicklung</a:t>
            </a:r>
            <a:r>
              <a:rPr lang="de-DE" b="1" dirty="0" smtClean="0">
                <a:latin typeface="Arial" pitchFamily="34" charset="0"/>
                <a:cs typeface="Arial" pitchFamily="34" charset="0"/>
              </a:rPr>
              <a:t> der unterschiedlichsten </a:t>
            </a:r>
            <a:r>
              <a:rPr lang="de-DE" b="1" dirty="0" err="1" smtClean="0">
                <a:latin typeface="Arial" pitchFamily="34" charset="0"/>
                <a:cs typeface="Arial" pitchFamily="34" charset="0"/>
              </a:rPr>
              <a:t>Basiskompeten</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zen</a:t>
            </a:r>
            <a:r>
              <a:rPr lang="de-DE" b="1" dirty="0" smtClean="0">
                <a:latin typeface="Arial" pitchFamily="34" charset="0"/>
                <a:cs typeface="Arial" pitchFamily="34" charset="0"/>
              </a:rPr>
              <a:t>, wie z.B. der physischen und kognitiven und </a:t>
            </a:r>
          </a:p>
          <a:p>
            <a:r>
              <a:rPr lang="de-DE" b="1" dirty="0" smtClean="0">
                <a:latin typeface="Arial" pitchFamily="34" charset="0"/>
                <a:cs typeface="Arial" pitchFamily="34" charset="0"/>
              </a:rPr>
              <a:t>sozialen Kompetenzen besonders bei.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0304.JPG"/>
          <p:cNvPicPr>
            <a:picLocks noChangeAspect="1"/>
          </p:cNvPicPr>
          <p:nvPr/>
        </p:nvPicPr>
        <p:blipFill>
          <a:blip r:embed="rId2" cstate="print"/>
          <a:stretch>
            <a:fillRect/>
          </a:stretch>
        </p:blipFill>
        <p:spPr>
          <a:xfrm>
            <a:off x="285720" y="214290"/>
            <a:ext cx="2714612" cy="2035959"/>
          </a:xfrm>
          <a:prstGeom prst="rect">
            <a:avLst/>
          </a:prstGeom>
        </p:spPr>
      </p:pic>
      <p:pic>
        <p:nvPicPr>
          <p:cNvPr id="3" name="Grafik 2" descr="IMG_0306.JPG"/>
          <p:cNvPicPr>
            <a:picLocks noChangeAspect="1"/>
          </p:cNvPicPr>
          <p:nvPr/>
        </p:nvPicPr>
        <p:blipFill>
          <a:blip r:embed="rId3" cstate="print"/>
          <a:stretch>
            <a:fillRect/>
          </a:stretch>
        </p:blipFill>
        <p:spPr>
          <a:xfrm>
            <a:off x="3286116" y="214290"/>
            <a:ext cx="2786050" cy="2089538"/>
          </a:xfrm>
          <a:prstGeom prst="rect">
            <a:avLst/>
          </a:prstGeom>
        </p:spPr>
      </p:pic>
      <p:pic>
        <p:nvPicPr>
          <p:cNvPr id="5" name="Grafik 4" descr="IMG_0315.JPG"/>
          <p:cNvPicPr>
            <a:picLocks noChangeAspect="1"/>
          </p:cNvPicPr>
          <p:nvPr/>
        </p:nvPicPr>
        <p:blipFill>
          <a:blip r:embed="rId4" cstate="print"/>
          <a:stretch>
            <a:fillRect/>
          </a:stretch>
        </p:blipFill>
        <p:spPr>
          <a:xfrm>
            <a:off x="6429356" y="285728"/>
            <a:ext cx="2571768" cy="1928826"/>
          </a:xfrm>
          <a:prstGeom prst="rect">
            <a:avLst/>
          </a:prstGeom>
        </p:spPr>
      </p:pic>
      <p:pic>
        <p:nvPicPr>
          <p:cNvPr id="6" name="Grafik 5" descr="IMG_0319.JPG"/>
          <p:cNvPicPr>
            <a:picLocks noChangeAspect="1"/>
          </p:cNvPicPr>
          <p:nvPr/>
        </p:nvPicPr>
        <p:blipFill>
          <a:blip r:embed="rId5" cstate="print"/>
          <a:stretch>
            <a:fillRect/>
          </a:stretch>
        </p:blipFill>
        <p:spPr>
          <a:xfrm>
            <a:off x="214282" y="2571744"/>
            <a:ext cx="3000396" cy="2250297"/>
          </a:xfrm>
          <a:prstGeom prst="rect">
            <a:avLst/>
          </a:prstGeom>
        </p:spPr>
      </p:pic>
      <p:pic>
        <p:nvPicPr>
          <p:cNvPr id="7" name="Grafik 6" descr="IMG_0323.JPG"/>
          <p:cNvPicPr>
            <a:picLocks noChangeAspect="1"/>
          </p:cNvPicPr>
          <p:nvPr/>
        </p:nvPicPr>
        <p:blipFill>
          <a:blip r:embed="rId6" cstate="print"/>
          <a:stretch>
            <a:fillRect/>
          </a:stretch>
        </p:blipFill>
        <p:spPr>
          <a:xfrm>
            <a:off x="3286116" y="2571744"/>
            <a:ext cx="2976551" cy="2232414"/>
          </a:xfrm>
          <a:prstGeom prst="rect">
            <a:avLst/>
          </a:prstGeom>
        </p:spPr>
      </p:pic>
      <p:sp>
        <p:nvSpPr>
          <p:cNvPr id="8" name="Textfeld 7"/>
          <p:cNvSpPr txBox="1"/>
          <p:nvPr/>
        </p:nvSpPr>
        <p:spPr>
          <a:xfrm>
            <a:off x="6286512" y="2357431"/>
            <a:ext cx="2714644" cy="2585323"/>
          </a:xfrm>
          <a:prstGeom prst="rect">
            <a:avLst/>
          </a:prstGeom>
          <a:noFill/>
        </p:spPr>
        <p:txBody>
          <a:bodyPr wrap="square" rtlCol="0">
            <a:spAutoFit/>
          </a:bodyPr>
          <a:lstStyle/>
          <a:p>
            <a:r>
              <a:rPr lang="de-DE" dirty="0" smtClean="0">
                <a:latin typeface="Arial" pitchFamily="34" charset="0"/>
                <a:cs typeface="Arial" pitchFamily="34" charset="0"/>
              </a:rPr>
              <a:t>In der Kinderakademie</a:t>
            </a:r>
          </a:p>
          <a:p>
            <a:r>
              <a:rPr lang="de-DE" dirty="0" smtClean="0">
                <a:latin typeface="Arial" pitchFamily="34" charset="0"/>
                <a:cs typeface="Arial" pitchFamily="34" charset="0"/>
              </a:rPr>
              <a:t>wurden die Riesen</a:t>
            </a:r>
          </a:p>
          <a:p>
            <a:r>
              <a:rPr lang="de-DE" dirty="0" smtClean="0">
                <a:latin typeface="Arial" pitchFamily="34" charset="0"/>
                <a:cs typeface="Arial" pitchFamily="34" charset="0"/>
              </a:rPr>
              <a:t>bereits von einer Führerin </a:t>
            </a:r>
          </a:p>
          <a:p>
            <a:r>
              <a:rPr lang="de-DE" dirty="0" smtClean="0">
                <a:latin typeface="Arial" pitchFamily="34" charset="0"/>
                <a:cs typeface="Arial" pitchFamily="34" charset="0"/>
              </a:rPr>
              <a:t>erwartet, die dann auch</a:t>
            </a:r>
          </a:p>
          <a:p>
            <a:r>
              <a:rPr lang="de-DE" dirty="0" smtClean="0">
                <a:latin typeface="Arial" pitchFamily="34" charset="0"/>
                <a:cs typeface="Arial" pitchFamily="34" charset="0"/>
              </a:rPr>
              <a:t>gleich mit der Vorstellung</a:t>
            </a:r>
          </a:p>
          <a:p>
            <a:r>
              <a:rPr lang="de-DE" dirty="0" smtClean="0">
                <a:latin typeface="Arial" pitchFamily="34" charset="0"/>
                <a:cs typeface="Arial" pitchFamily="34" charset="0"/>
              </a:rPr>
              <a:t>des begehbaren Herzes</a:t>
            </a:r>
          </a:p>
          <a:p>
            <a:r>
              <a:rPr lang="de-DE" dirty="0" smtClean="0">
                <a:latin typeface="Arial" pitchFamily="34" charset="0"/>
                <a:cs typeface="Arial" pitchFamily="34" charset="0"/>
              </a:rPr>
              <a:t>begann. </a:t>
            </a:r>
            <a:endParaRPr lang="de-DE" dirty="0">
              <a:latin typeface="Arial" pitchFamily="34" charset="0"/>
              <a:cs typeface="Arial" pitchFamily="34" charset="0"/>
            </a:endParaRPr>
          </a:p>
        </p:txBody>
      </p:sp>
      <p:sp>
        <p:nvSpPr>
          <p:cNvPr id="9" name="Textfeld 8"/>
          <p:cNvSpPr txBox="1"/>
          <p:nvPr/>
        </p:nvSpPr>
        <p:spPr>
          <a:xfrm>
            <a:off x="214282" y="4929198"/>
            <a:ext cx="8315097" cy="646331"/>
          </a:xfrm>
          <a:prstGeom prst="rect">
            <a:avLst/>
          </a:prstGeom>
          <a:noFill/>
        </p:spPr>
        <p:txBody>
          <a:bodyPr wrap="square" rtlCol="0">
            <a:spAutoFit/>
          </a:bodyPr>
          <a:lstStyle/>
          <a:p>
            <a:r>
              <a:rPr lang="de-DE" dirty="0" smtClean="0">
                <a:latin typeface="Arial" pitchFamily="34" charset="0"/>
                <a:cs typeface="Arial" pitchFamily="34" charset="0"/>
              </a:rPr>
              <a:t>Dabei zeigte sich, dass die Kinder bereits über ein sehr fundiertes Wissen über </a:t>
            </a:r>
          </a:p>
          <a:p>
            <a:r>
              <a:rPr lang="de-DE" dirty="0" smtClean="0">
                <a:latin typeface="Arial" pitchFamily="34" charset="0"/>
                <a:cs typeface="Arial" pitchFamily="34" charset="0"/>
              </a:rPr>
              <a:t>dieses Organ und den Blutkreislauf verfügen. </a:t>
            </a:r>
            <a:endParaRPr lang="de-DE" dirty="0">
              <a:latin typeface="Arial" pitchFamily="34" charset="0"/>
              <a:cs typeface="Arial" pitchFamily="34" charset="0"/>
            </a:endParaRPr>
          </a:p>
        </p:txBody>
      </p:sp>
      <p:sp>
        <p:nvSpPr>
          <p:cNvPr id="10" name="Textfeld 9"/>
          <p:cNvSpPr txBox="1"/>
          <p:nvPr/>
        </p:nvSpPr>
        <p:spPr>
          <a:xfrm>
            <a:off x="214282" y="5500702"/>
            <a:ext cx="8286808" cy="923330"/>
          </a:xfrm>
          <a:prstGeom prst="rect">
            <a:avLst/>
          </a:prstGeom>
          <a:noFill/>
        </p:spPr>
        <p:txBody>
          <a:bodyPr wrap="square" rtlCol="0">
            <a:spAutoFit/>
          </a:bodyPr>
          <a:lstStyle/>
          <a:p>
            <a:r>
              <a:rPr lang="de-DE" b="1" dirty="0" smtClean="0">
                <a:latin typeface="Arial" pitchFamily="34" charset="0"/>
                <a:cs typeface="Arial" pitchFamily="34" charset="0"/>
              </a:rPr>
              <a:t>Dies verdeutlich, dass die Riesen Wissen auf unterschiedliche Situationen übertragen und auch flexibel nutzen können. Sie haben die Kompetenz entwickelt, erworbenes Wissen anzuwenden und zu übertragen.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0308.JPG"/>
          <p:cNvPicPr>
            <a:picLocks noChangeAspect="1"/>
          </p:cNvPicPr>
          <p:nvPr/>
        </p:nvPicPr>
        <p:blipFill>
          <a:blip r:embed="rId2" cstate="print"/>
          <a:stretch>
            <a:fillRect/>
          </a:stretch>
        </p:blipFill>
        <p:spPr>
          <a:xfrm>
            <a:off x="500034" y="214290"/>
            <a:ext cx="3143240" cy="2357430"/>
          </a:xfrm>
          <a:prstGeom prst="rect">
            <a:avLst/>
          </a:prstGeom>
        </p:spPr>
      </p:pic>
      <p:pic>
        <p:nvPicPr>
          <p:cNvPr id="3" name="Grafik 2" descr="IMG_0325.JPG"/>
          <p:cNvPicPr>
            <a:picLocks noChangeAspect="1"/>
          </p:cNvPicPr>
          <p:nvPr/>
        </p:nvPicPr>
        <p:blipFill>
          <a:blip r:embed="rId3" cstate="print"/>
          <a:stretch>
            <a:fillRect/>
          </a:stretch>
        </p:blipFill>
        <p:spPr>
          <a:xfrm>
            <a:off x="3857620" y="285728"/>
            <a:ext cx="2857520" cy="2143140"/>
          </a:xfrm>
          <a:prstGeom prst="rect">
            <a:avLst/>
          </a:prstGeom>
        </p:spPr>
      </p:pic>
      <p:pic>
        <p:nvPicPr>
          <p:cNvPr id="4" name="Grafik 3" descr="IMG_0328.JPG"/>
          <p:cNvPicPr>
            <a:picLocks noChangeAspect="1"/>
          </p:cNvPicPr>
          <p:nvPr/>
        </p:nvPicPr>
        <p:blipFill>
          <a:blip r:embed="rId4" cstate="print"/>
          <a:stretch>
            <a:fillRect/>
          </a:stretch>
        </p:blipFill>
        <p:spPr>
          <a:xfrm rot="5400000">
            <a:off x="-23841" y="3095619"/>
            <a:ext cx="3619493" cy="2714620"/>
          </a:xfrm>
          <a:prstGeom prst="rect">
            <a:avLst/>
          </a:prstGeom>
        </p:spPr>
      </p:pic>
      <p:pic>
        <p:nvPicPr>
          <p:cNvPr id="5" name="Grafik 4" descr="IMG_0312.JPG"/>
          <p:cNvPicPr>
            <a:picLocks noChangeAspect="1"/>
          </p:cNvPicPr>
          <p:nvPr/>
        </p:nvPicPr>
        <p:blipFill>
          <a:blip r:embed="rId5" cstate="print"/>
          <a:stretch>
            <a:fillRect/>
          </a:stretch>
        </p:blipFill>
        <p:spPr>
          <a:xfrm rot="5400000">
            <a:off x="6619893" y="595289"/>
            <a:ext cx="2476485" cy="1857364"/>
          </a:xfrm>
          <a:prstGeom prst="rect">
            <a:avLst/>
          </a:prstGeom>
        </p:spPr>
      </p:pic>
      <p:pic>
        <p:nvPicPr>
          <p:cNvPr id="6" name="Grafik 5" descr="IMG_0326.JPG"/>
          <p:cNvPicPr>
            <a:picLocks noChangeAspect="1"/>
          </p:cNvPicPr>
          <p:nvPr/>
        </p:nvPicPr>
        <p:blipFill>
          <a:blip r:embed="rId6" cstate="print"/>
          <a:srcRect l="25000"/>
          <a:stretch>
            <a:fillRect/>
          </a:stretch>
        </p:blipFill>
        <p:spPr>
          <a:xfrm rot="5400000">
            <a:off x="6643700" y="4214817"/>
            <a:ext cx="2286016" cy="2286018"/>
          </a:xfrm>
          <a:prstGeom prst="rect">
            <a:avLst/>
          </a:prstGeom>
        </p:spPr>
      </p:pic>
      <p:sp>
        <p:nvSpPr>
          <p:cNvPr id="7" name="Textfeld 6"/>
          <p:cNvSpPr txBox="1"/>
          <p:nvPr/>
        </p:nvSpPr>
        <p:spPr>
          <a:xfrm>
            <a:off x="3286116" y="2714620"/>
            <a:ext cx="5643602" cy="1754326"/>
          </a:xfrm>
          <a:prstGeom prst="rect">
            <a:avLst/>
          </a:prstGeom>
          <a:noFill/>
        </p:spPr>
        <p:txBody>
          <a:bodyPr wrap="square" rtlCol="0">
            <a:spAutoFit/>
          </a:bodyPr>
          <a:lstStyle/>
          <a:p>
            <a:r>
              <a:rPr lang="de-DE" dirty="0" smtClean="0">
                <a:latin typeface="Arial" pitchFamily="34" charset="0"/>
                <a:cs typeface="Arial" pitchFamily="34" charset="0"/>
              </a:rPr>
              <a:t>Dann endlich konnten die Kinder - ganz wie </a:t>
            </a:r>
            <a:r>
              <a:rPr lang="de-DE" dirty="0" err="1" smtClean="0">
                <a:latin typeface="Arial" pitchFamily="34" charset="0"/>
                <a:cs typeface="Arial" pitchFamily="34" charset="0"/>
              </a:rPr>
              <a:t>Blutkör-perchen</a:t>
            </a:r>
            <a:r>
              <a:rPr lang="de-DE" dirty="0" smtClean="0">
                <a:latin typeface="Arial" pitchFamily="34" charset="0"/>
                <a:cs typeface="Arial" pitchFamily="34" charset="0"/>
              </a:rPr>
              <a:t> im Blutkreislauf – durch das Herz klettern</a:t>
            </a:r>
          </a:p>
          <a:p>
            <a:r>
              <a:rPr lang="de-DE" dirty="0" smtClean="0">
                <a:latin typeface="Arial" pitchFamily="34" charset="0"/>
                <a:cs typeface="Arial" pitchFamily="34" charset="0"/>
              </a:rPr>
              <a:t>und sich von der besonderen Atmosphäre </a:t>
            </a:r>
            <a:r>
              <a:rPr lang="de-DE" dirty="0" err="1" smtClean="0">
                <a:latin typeface="Arial" pitchFamily="34" charset="0"/>
                <a:cs typeface="Arial" pitchFamily="34" charset="0"/>
              </a:rPr>
              <a:t>beein</a:t>
            </a:r>
            <a:r>
              <a:rPr lang="de-DE" dirty="0" smtClean="0">
                <a:latin typeface="Arial" pitchFamily="34" charset="0"/>
                <a:cs typeface="Arial" pitchFamily="34" charset="0"/>
              </a:rPr>
              <a:t>-drucken lassen. Dazu gehörte auch eine ganze </a:t>
            </a:r>
            <a:r>
              <a:rPr lang="de-DE" dirty="0" smtClean="0">
                <a:latin typeface="Arial" pitchFamily="34" charset="0"/>
                <a:cs typeface="Arial" pitchFamily="34" charset="0"/>
              </a:rPr>
              <a:t>Protion</a:t>
            </a:r>
            <a:r>
              <a:rPr lang="de-DE" dirty="0" smtClean="0">
                <a:latin typeface="Arial" pitchFamily="34" charset="0"/>
                <a:cs typeface="Arial" pitchFamily="34" charset="0"/>
              </a:rPr>
              <a:t> </a:t>
            </a:r>
            <a:r>
              <a:rPr lang="de-DE" dirty="0" smtClean="0">
                <a:latin typeface="Arial" pitchFamily="34" charset="0"/>
                <a:cs typeface="Arial" pitchFamily="34" charset="0"/>
              </a:rPr>
              <a:t>Mut, denn im Herz war es recht dunkel und </a:t>
            </a:r>
          </a:p>
          <a:p>
            <a:r>
              <a:rPr lang="de-DE" dirty="0" smtClean="0">
                <a:latin typeface="Arial" pitchFamily="34" charset="0"/>
                <a:cs typeface="Arial" pitchFamily="34" charset="0"/>
              </a:rPr>
              <a:t>der Weg sehr unübersichtlich.</a:t>
            </a:r>
            <a:endParaRPr lang="de-DE" dirty="0">
              <a:latin typeface="Arial" pitchFamily="34" charset="0"/>
              <a:cs typeface="Arial" pitchFamily="34" charset="0"/>
            </a:endParaRPr>
          </a:p>
        </p:txBody>
      </p:sp>
      <p:sp>
        <p:nvSpPr>
          <p:cNvPr id="8" name="Textfeld 7"/>
          <p:cNvSpPr txBox="1"/>
          <p:nvPr/>
        </p:nvSpPr>
        <p:spPr>
          <a:xfrm>
            <a:off x="3286116" y="4429132"/>
            <a:ext cx="3143272" cy="2031325"/>
          </a:xfrm>
          <a:prstGeom prst="rect">
            <a:avLst/>
          </a:prstGeom>
          <a:noFill/>
        </p:spPr>
        <p:txBody>
          <a:bodyPr wrap="square" rtlCol="0">
            <a:spAutoFit/>
          </a:bodyPr>
          <a:lstStyle/>
          <a:p>
            <a:r>
              <a:rPr lang="de-DE" b="1" dirty="0" smtClean="0">
                <a:latin typeface="Arial" pitchFamily="34" charset="0"/>
                <a:cs typeface="Arial" pitchFamily="34" charset="0"/>
              </a:rPr>
              <a:t>Kinder suchen </a:t>
            </a:r>
            <a:r>
              <a:rPr lang="de-DE" b="1" dirty="0" err="1" smtClean="0">
                <a:latin typeface="Arial" pitchFamily="34" charset="0"/>
                <a:cs typeface="Arial" pitchFamily="34" charset="0"/>
              </a:rPr>
              <a:t>Herausfor-derungen</a:t>
            </a:r>
            <a:r>
              <a:rPr lang="de-DE" b="1" dirty="0" smtClean="0">
                <a:latin typeface="Arial" pitchFamily="34" charset="0"/>
                <a:cs typeface="Arial" pitchFamily="34" charset="0"/>
              </a:rPr>
              <a:t>, die ihren Fähig-</a:t>
            </a:r>
          </a:p>
          <a:p>
            <a:r>
              <a:rPr lang="de-DE" b="1" dirty="0" err="1" smtClean="0">
                <a:latin typeface="Arial" pitchFamily="34" charset="0"/>
                <a:cs typeface="Arial" pitchFamily="34" charset="0"/>
              </a:rPr>
              <a:t>keiten</a:t>
            </a:r>
            <a:r>
              <a:rPr lang="de-DE" b="1" dirty="0" smtClean="0">
                <a:latin typeface="Arial" pitchFamily="34" charset="0"/>
                <a:cs typeface="Arial" pitchFamily="34" charset="0"/>
              </a:rPr>
              <a:t> entsprechen. Dabei</a:t>
            </a:r>
          </a:p>
          <a:p>
            <a:r>
              <a:rPr lang="de-DE" b="1" dirty="0" smtClean="0">
                <a:latin typeface="Arial" pitchFamily="34" charset="0"/>
                <a:cs typeface="Arial" pitchFamily="34" charset="0"/>
              </a:rPr>
              <a:t>machen sie die Erfahrung das sie etwas können – sie erleben sich als kompetent und selbstwirksam.</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0329.JPG"/>
          <p:cNvPicPr>
            <a:picLocks noChangeAspect="1"/>
          </p:cNvPicPr>
          <p:nvPr/>
        </p:nvPicPr>
        <p:blipFill>
          <a:blip r:embed="rId2" cstate="print"/>
          <a:stretch>
            <a:fillRect/>
          </a:stretch>
        </p:blipFill>
        <p:spPr>
          <a:xfrm>
            <a:off x="500034" y="214290"/>
            <a:ext cx="2857520" cy="2143140"/>
          </a:xfrm>
          <a:prstGeom prst="rect">
            <a:avLst/>
          </a:prstGeom>
        </p:spPr>
      </p:pic>
      <p:pic>
        <p:nvPicPr>
          <p:cNvPr id="3" name="Grafik 2" descr="IMG_0346.JPG"/>
          <p:cNvPicPr>
            <a:picLocks noChangeAspect="1"/>
          </p:cNvPicPr>
          <p:nvPr/>
        </p:nvPicPr>
        <p:blipFill>
          <a:blip r:embed="rId3" cstate="print"/>
          <a:stretch>
            <a:fillRect/>
          </a:stretch>
        </p:blipFill>
        <p:spPr>
          <a:xfrm>
            <a:off x="3643306" y="214290"/>
            <a:ext cx="2857520" cy="2143140"/>
          </a:xfrm>
          <a:prstGeom prst="rect">
            <a:avLst/>
          </a:prstGeom>
        </p:spPr>
      </p:pic>
      <p:pic>
        <p:nvPicPr>
          <p:cNvPr id="4" name="Grafik 3" descr="IMG_0330.JPG"/>
          <p:cNvPicPr>
            <a:picLocks noChangeAspect="1"/>
          </p:cNvPicPr>
          <p:nvPr/>
        </p:nvPicPr>
        <p:blipFill>
          <a:blip r:embed="rId4" cstate="print"/>
          <a:stretch>
            <a:fillRect/>
          </a:stretch>
        </p:blipFill>
        <p:spPr>
          <a:xfrm>
            <a:off x="500034" y="2500306"/>
            <a:ext cx="2857488" cy="2143116"/>
          </a:xfrm>
          <a:prstGeom prst="rect">
            <a:avLst/>
          </a:prstGeom>
        </p:spPr>
      </p:pic>
      <p:pic>
        <p:nvPicPr>
          <p:cNvPr id="5" name="Grafik 4" descr="IMG_0342.JPG"/>
          <p:cNvPicPr>
            <a:picLocks noChangeAspect="1"/>
          </p:cNvPicPr>
          <p:nvPr/>
        </p:nvPicPr>
        <p:blipFill>
          <a:blip r:embed="rId5" cstate="print"/>
          <a:stretch>
            <a:fillRect/>
          </a:stretch>
        </p:blipFill>
        <p:spPr>
          <a:xfrm rot="5400000">
            <a:off x="6250796" y="1369200"/>
            <a:ext cx="3143239" cy="2357429"/>
          </a:xfrm>
          <a:prstGeom prst="rect">
            <a:avLst/>
          </a:prstGeom>
        </p:spPr>
      </p:pic>
      <p:pic>
        <p:nvPicPr>
          <p:cNvPr id="6" name="Grafik 5" descr="IMG_0345.JPG"/>
          <p:cNvPicPr>
            <a:picLocks noChangeAspect="1"/>
          </p:cNvPicPr>
          <p:nvPr/>
        </p:nvPicPr>
        <p:blipFill>
          <a:blip r:embed="rId6" cstate="print"/>
          <a:stretch>
            <a:fillRect/>
          </a:stretch>
        </p:blipFill>
        <p:spPr>
          <a:xfrm>
            <a:off x="3643306" y="2500306"/>
            <a:ext cx="2738456" cy="2053843"/>
          </a:xfrm>
          <a:prstGeom prst="rect">
            <a:avLst/>
          </a:prstGeom>
        </p:spPr>
      </p:pic>
      <p:sp>
        <p:nvSpPr>
          <p:cNvPr id="7" name="Textfeld 6"/>
          <p:cNvSpPr txBox="1"/>
          <p:nvPr/>
        </p:nvSpPr>
        <p:spPr>
          <a:xfrm>
            <a:off x="285720" y="4714885"/>
            <a:ext cx="8695089" cy="2031325"/>
          </a:xfrm>
          <a:prstGeom prst="rect">
            <a:avLst/>
          </a:prstGeom>
          <a:noFill/>
        </p:spPr>
        <p:txBody>
          <a:bodyPr wrap="square" rtlCol="0">
            <a:spAutoFit/>
          </a:bodyPr>
          <a:lstStyle/>
          <a:p>
            <a:r>
              <a:rPr lang="de-DE" dirty="0" smtClean="0">
                <a:latin typeface="Arial" pitchFamily="34" charset="0"/>
                <a:cs typeface="Arial" pitchFamily="34" charset="0"/>
              </a:rPr>
              <a:t>Nach der Führung probierten die Riesen die vielfältigen Angebote in der Kinderakademie aus und ließen sich von den dargebotenen Experimenten begeistern, sodass die Zeit wie im Flug verging.</a:t>
            </a:r>
          </a:p>
          <a:p>
            <a:r>
              <a:rPr lang="de-DE" b="1" dirty="0" smtClean="0">
                <a:latin typeface="Arial" pitchFamily="34" charset="0"/>
                <a:cs typeface="Arial" pitchFamily="34" charset="0"/>
              </a:rPr>
              <a:t>Dabei konnten die Riesen vielfältige Erfahrungen mit Sachverhalten aus der technischen und naturwissenschaftlichen Umwelt machen und verschiedene Techniken und deren Funktionsweisen in unterschiedlichen Formen kennenlernen.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0354.JPG"/>
          <p:cNvPicPr>
            <a:picLocks noChangeAspect="1"/>
          </p:cNvPicPr>
          <p:nvPr/>
        </p:nvPicPr>
        <p:blipFill>
          <a:blip r:embed="rId2" cstate="print"/>
          <a:stretch>
            <a:fillRect/>
          </a:stretch>
        </p:blipFill>
        <p:spPr>
          <a:xfrm>
            <a:off x="428596" y="285728"/>
            <a:ext cx="2952771" cy="2214578"/>
          </a:xfrm>
          <a:prstGeom prst="rect">
            <a:avLst/>
          </a:prstGeom>
        </p:spPr>
      </p:pic>
      <p:pic>
        <p:nvPicPr>
          <p:cNvPr id="3" name="Grafik 2" descr="IMG_0360.JPG"/>
          <p:cNvPicPr>
            <a:picLocks noChangeAspect="1"/>
          </p:cNvPicPr>
          <p:nvPr/>
        </p:nvPicPr>
        <p:blipFill>
          <a:blip r:embed="rId3" cstate="print"/>
          <a:stretch>
            <a:fillRect/>
          </a:stretch>
        </p:blipFill>
        <p:spPr>
          <a:xfrm>
            <a:off x="6048385" y="285728"/>
            <a:ext cx="2857520" cy="2143140"/>
          </a:xfrm>
          <a:prstGeom prst="rect">
            <a:avLst/>
          </a:prstGeom>
        </p:spPr>
      </p:pic>
      <p:pic>
        <p:nvPicPr>
          <p:cNvPr id="4" name="Grafik 3" descr="IMG_0365.JPG"/>
          <p:cNvPicPr>
            <a:picLocks noChangeAspect="1"/>
          </p:cNvPicPr>
          <p:nvPr/>
        </p:nvPicPr>
        <p:blipFill>
          <a:blip r:embed="rId4" cstate="print"/>
          <a:stretch>
            <a:fillRect/>
          </a:stretch>
        </p:blipFill>
        <p:spPr>
          <a:xfrm>
            <a:off x="285720" y="2643182"/>
            <a:ext cx="2857520" cy="2143140"/>
          </a:xfrm>
          <a:prstGeom prst="rect">
            <a:avLst/>
          </a:prstGeom>
        </p:spPr>
      </p:pic>
      <p:pic>
        <p:nvPicPr>
          <p:cNvPr id="5" name="Grafik 4" descr="IMG_0393.JPG"/>
          <p:cNvPicPr>
            <a:picLocks noChangeAspect="1"/>
          </p:cNvPicPr>
          <p:nvPr/>
        </p:nvPicPr>
        <p:blipFill>
          <a:blip r:embed="rId5" cstate="print"/>
          <a:stretch>
            <a:fillRect/>
          </a:stretch>
        </p:blipFill>
        <p:spPr>
          <a:xfrm>
            <a:off x="5786446" y="4786322"/>
            <a:ext cx="2500298" cy="1875224"/>
          </a:xfrm>
          <a:prstGeom prst="rect">
            <a:avLst/>
          </a:prstGeom>
        </p:spPr>
      </p:pic>
      <p:pic>
        <p:nvPicPr>
          <p:cNvPr id="7" name="Grafik 6" descr="IMG_0378.JPG"/>
          <p:cNvPicPr>
            <a:picLocks noChangeAspect="1"/>
          </p:cNvPicPr>
          <p:nvPr/>
        </p:nvPicPr>
        <p:blipFill>
          <a:blip r:embed="rId6" cstate="print"/>
          <a:stretch>
            <a:fillRect/>
          </a:stretch>
        </p:blipFill>
        <p:spPr>
          <a:xfrm>
            <a:off x="2714612" y="4857760"/>
            <a:ext cx="2381267" cy="1785950"/>
          </a:xfrm>
          <a:prstGeom prst="rect">
            <a:avLst/>
          </a:prstGeom>
        </p:spPr>
      </p:pic>
      <p:sp>
        <p:nvSpPr>
          <p:cNvPr id="9" name="Textfeld 8"/>
          <p:cNvSpPr txBox="1"/>
          <p:nvPr/>
        </p:nvSpPr>
        <p:spPr>
          <a:xfrm>
            <a:off x="3428992" y="357166"/>
            <a:ext cx="2663814" cy="2862322"/>
          </a:xfrm>
          <a:prstGeom prst="rect">
            <a:avLst/>
          </a:prstGeom>
          <a:noFill/>
        </p:spPr>
        <p:txBody>
          <a:bodyPr wrap="square" rtlCol="0">
            <a:spAutoFit/>
          </a:bodyPr>
          <a:lstStyle/>
          <a:p>
            <a:r>
              <a:rPr lang="de-DE" dirty="0" smtClean="0">
                <a:latin typeface="Arial" pitchFamily="34" charset="0"/>
                <a:cs typeface="Arial" pitchFamily="34" charset="0"/>
              </a:rPr>
              <a:t>Danach machten sich</a:t>
            </a:r>
          </a:p>
          <a:p>
            <a:r>
              <a:rPr lang="de-DE" dirty="0" smtClean="0">
                <a:latin typeface="Arial" pitchFamily="34" charset="0"/>
                <a:cs typeface="Arial" pitchFamily="34" charset="0"/>
              </a:rPr>
              <a:t>die Riesen auf den langen Rückweg. </a:t>
            </a:r>
          </a:p>
          <a:p>
            <a:r>
              <a:rPr lang="de-DE" dirty="0" smtClean="0">
                <a:latin typeface="Arial" pitchFamily="34" charset="0"/>
                <a:cs typeface="Arial" pitchFamily="34" charset="0"/>
              </a:rPr>
              <a:t>Die Wartezeit bis zur Abfahrt des Zuges wurde zum gemein-</a:t>
            </a:r>
          </a:p>
          <a:p>
            <a:r>
              <a:rPr lang="de-DE" dirty="0" smtClean="0">
                <a:latin typeface="Arial" pitchFamily="34" charset="0"/>
                <a:cs typeface="Arial" pitchFamily="34" charset="0"/>
              </a:rPr>
              <a:t>samen Spielen und Eis-</a:t>
            </a:r>
          </a:p>
          <a:p>
            <a:r>
              <a:rPr lang="de-DE" dirty="0" smtClean="0">
                <a:latin typeface="Arial" pitchFamily="34" charset="0"/>
                <a:cs typeface="Arial" pitchFamily="34" charset="0"/>
              </a:rPr>
              <a:t>essen auf dem Bahn-</a:t>
            </a:r>
            <a:r>
              <a:rPr lang="de-DE" dirty="0" err="1" smtClean="0">
                <a:latin typeface="Arial" pitchFamily="34" charset="0"/>
                <a:cs typeface="Arial" pitchFamily="34" charset="0"/>
              </a:rPr>
              <a:t>hofsplatz</a:t>
            </a:r>
            <a:r>
              <a:rPr lang="de-DE" dirty="0" smtClean="0">
                <a:latin typeface="Arial" pitchFamily="34" charset="0"/>
                <a:cs typeface="Arial" pitchFamily="34" charset="0"/>
              </a:rPr>
              <a:t> in Fulda </a:t>
            </a:r>
            <a:r>
              <a:rPr lang="de-DE" dirty="0" err="1" smtClean="0">
                <a:latin typeface="Arial" pitchFamily="34" charset="0"/>
                <a:cs typeface="Arial" pitchFamily="34" charset="0"/>
              </a:rPr>
              <a:t>ge</a:t>
            </a:r>
            <a:r>
              <a:rPr lang="de-DE" dirty="0" smtClean="0">
                <a:latin typeface="Arial" pitchFamily="34" charset="0"/>
                <a:cs typeface="Arial" pitchFamily="34" charset="0"/>
              </a:rPr>
              <a:t>-nutzt. </a:t>
            </a:r>
          </a:p>
        </p:txBody>
      </p:sp>
      <p:sp>
        <p:nvSpPr>
          <p:cNvPr id="11" name="Textfeld 10"/>
          <p:cNvSpPr txBox="1"/>
          <p:nvPr/>
        </p:nvSpPr>
        <p:spPr>
          <a:xfrm>
            <a:off x="3357554" y="3214686"/>
            <a:ext cx="6398811" cy="1477328"/>
          </a:xfrm>
          <a:prstGeom prst="rect">
            <a:avLst/>
          </a:prstGeom>
          <a:noFill/>
        </p:spPr>
        <p:txBody>
          <a:bodyPr wrap="square" rtlCol="0">
            <a:spAutoFit/>
          </a:bodyPr>
          <a:lstStyle/>
          <a:p>
            <a:r>
              <a:rPr lang="de-DE" b="1" dirty="0" smtClean="0">
                <a:latin typeface="Arial" pitchFamily="34" charset="0"/>
                <a:cs typeface="Arial" pitchFamily="34" charset="0"/>
              </a:rPr>
              <a:t>Dabei erleben sich die Kinder als eine Gemein-</a:t>
            </a:r>
          </a:p>
          <a:p>
            <a:r>
              <a:rPr lang="de-DE" b="1" dirty="0" err="1" smtClean="0">
                <a:latin typeface="Arial" pitchFamily="34" charset="0"/>
                <a:cs typeface="Arial" pitchFamily="34" charset="0"/>
              </a:rPr>
              <a:t>schaft</a:t>
            </a:r>
            <a:r>
              <a:rPr lang="de-DE" b="1" dirty="0" smtClean="0">
                <a:latin typeface="Arial" pitchFamily="34" charset="0"/>
                <a:cs typeface="Arial" pitchFamily="34" charset="0"/>
              </a:rPr>
              <a:t> mit gemeinsamen Zielen und Interessen. </a:t>
            </a:r>
          </a:p>
          <a:p>
            <a:r>
              <a:rPr lang="de-DE" b="1" dirty="0" smtClean="0">
                <a:latin typeface="Arial" pitchFamily="34" charset="0"/>
                <a:cs typeface="Arial" pitchFamily="34" charset="0"/>
              </a:rPr>
              <a:t>Sie erfahren ein Gefühl der Zusammengehörigkeit </a:t>
            </a:r>
          </a:p>
          <a:p>
            <a:r>
              <a:rPr lang="de-DE" b="1" dirty="0" smtClean="0">
                <a:latin typeface="Arial" pitchFamily="34" charset="0"/>
                <a:cs typeface="Arial" pitchFamily="34" charset="0"/>
              </a:rPr>
              <a:t>und können pro-soziales Verhalten weiter </a:t>
            </a:r>
          </a:p>
          <a:p>
            <a:r>
              <a:rPr lang="de-DE" b="1" dirty="0" smtClean="0">
                <a:latin typeface="Arial" pitchFamily="34" charset="0"/>
                <a:cs typeface="Arial" pitchFamily="34" charset="0"/>
              </a:rPr>
              <a:t>entwickeln.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0396.JPG"/>
          <p:cNvPicPr>
            <a:picLocks noChangeAspect="1"/>
          </p:cNvPicPr>
          <p:nvPr/>
        </p:nvPicPr>
        <p:blipFill>
          <a:blip r:embed="rId2" cstate="print"/>
          <a:stretch>
            <a:fillRect/>
          </a:stretch>
        </p:blipFill>
        <p:spPr>
          <a:xfrm>
            <a:off x="285720" y="357166"/>
            <a:ext cx="4000528" cy="3000397"/>
          </a:xfrm>
          <a:prstGeom prst="rect">
            <a:avLst/>
          </a:prstGeom>
        </p:spPr>
      </p:pic>
      <p:pic>
        <p:nvPicPr>
          <p:cNvPr id="4" name="Grafik 3" descr="IMG_0397.JPG"/>
          <p:cNvPicPr>
            <a:picLocks noChangeAspect="1"/>
          </p:cNvPicPr>
          <p:nvPr/>
        </p:nvPicPr>
        <p:blipFill>
          <a:blip r:embed="rId3" cstate="print"/>
          <a:stretch>
            <a:fillRect/>
          </a:stretch>
        </p:blipFill>
        <p:spPr>
          <a:xfrm>
            <a:off x="4929190" y="3589736"/>
            <a:ext cx="3714744" cy="2786058"/>
          </a:xfrm>
          <a:prstGeom prst="rect">
            <a:avLst/>
          </a:prstGeom>
        </p:spPr>
      </p:pic>
      <p:sp>
        <p:nvSpPr>
          <p:cNvPr id="5" name="Textfeld 4"/>
          <p:cNvSpPr txBox="1"/>
          <p:nvPr/>
        </p:nvSpPr>
        <p:spPr>
          <a:xfrm>
            <a:off x="4429124" y="428604"/>
            <a:ext cx="4500594" cy="2308324"/>
          </a:xfrm>
          <a:prstGeom prst="rect">
            <a:avLst/>
          </a:prstGeom>
          <a:noFill/>
        </p:spPr>
        <p:txBody>
          <a:bodyPr wrap="square" rtlCol="0">
            <a:spAutoFit/>
          </a:bodyPr>
          <a:lstStyle/>
          <a:p>
            <a:r>
              <a:rPr lang="de-DE" dirty="0" smtClean="0">
                <a:latin typeface="Arial" pitchFamily="34" charset="0"/>
                <a:cs typeface="Arial" pitchFamily="34" charset="0"/>
              </a:rPr>
              <a:t>Zum Abschluss der Woche wurden die Erlebnisse aus dem Ausflug in einem Bericht für das </a:t>
            </a:r>
            <a:r>
              <a:rPr lang="de-DE" dirty="0" err="1" smtClean="0">
                <a:latin typeface="Arial" pitchFamily="34" charset="0"/>
                <a:cs typeface="Arial" pitchFamily="34" charset="0"/>
              </a:rPr>
              <a:t>Gailbacher</a:t>
            </a:r>
            <a:r>
              <a:rPr lang="de-DE" dirty="0" smtClean="0">
                <a:latin typeface="Arial" pitchFamily="34" charset="0"/>
                <a:cs typeface="Arial" pitchFamily="34" charset="0"/>
              </a:rPr>
              <a:t> Riesen-Echo zusammengefasst. Die Eindrücke und Erlebnisse war noch so frisch, dass die Kinder nur so sprudelten und ganz schnell ein informativer Artikel für die Abschlusszeitung geschrieben war.</a:t>
            </a:r>
            <a:endParaRPr lang="de-DE" dirty="0">
              <a:latin typeface="Arial" pitchFamily="34" charset="0"/>
              <a:cs typeface="Arial" pitchFamily="34" charset="0"/>
            </a:endParaRPr>
          </a:p>
        </p:txBody>
      </p:sp>
      <p:sp>
        <p:nvSpPr>
          <p:cNvPr id="6" name="Textfeld 5"/>
          <p:cNvSpPr txBox="1"/>
          <p:nvPr/>
        </p:nvSpPr>
        <p:spPr>
          <a:xfrm>
            <a:off x="285720" y="3786190"/>
            <a:ext cx="4429156" cy="2308324"/>
          </a:xfrm>
          <a:prstGeom prst="rect">
            <a:avLst/>
          </a:prstGeom>
          <a:noFill/>
        </p:spPr>
        <p:txBody>
          <a:bodyPr wrap="square" rtlCol="0">
            <a:spAutoFit/>
          </a:bodyPr>
          <a:lstStyle/>
          <a:p>
            <a:r>
              <a:rPr lang="de-DE" b="1" dirty="0" smtClean="0">
                <a:latin typeface="Arial" pitchFamily="34" charset="0"/>
                <a:cs typeface="Arial" pitchFamily="34" charset="0"/>
              </a:rPr>
              <a:t>Dies fördert die Entwicklung von </a:t>
            </a:r>
          </a:p>
          <a:p>
            <a:r>
              <a:rPr lang="de-DE" b="1" dirty="0" err="1" smtClean="0">
                <a:latin typeface="Arial" pitchFamily="34" charset="0"/>
                <a:cs typeface="Arial" pitchFamily="34" charset="0"/>
              </a:rPr>
              <a:t>literacybezogenen</a:t>
            </a:r>
            <a:r>
              <a:rPr lang="de-DE" b="1" dirty="0" smtClean="0">
                <a:latin typeface="Arial" pitchFamily="34" charset="0"/>
                <a:cs typeface="Arial" pitchFamily="34" charset="0"/>
              </a:rPr>
              <a:t> Kompetenzen. </a:t>
            </a:r>
          </a:p>
          <a:p>
            <a:r>
              <a:rPr lang="de-DE" b="1" dirty="0" smtClean="0">
                <a:latin typeface="Arial" pitchFamily="34" charset="0"/>
                <a:cs typeface="Arial" pitchFamily="34" charset="0"/>
              </a:rPr>
              <a:t>Ihre eigenen Wort schriftlich fest-</a:t>
            </a:r>
          </a:p>
          <a:p>
            <a:r>
              <a:rPr lang="de-DE" b="1" dirty="0" smtClean="0">
                <a:latin typeface="Arial" pitchFamily="34" charset="0"/>
                <a:cs typeface="Arial" pitchFamily="34" charset="0"/>
              </a:rPr>
              <a:t>z</a:t>
            </a:r>
            <a:r>
              <a:rPr lang="de-DE" b="1" dirty="0" smtClean="0">
                <a:latin typeface="Arial" pitchFamily="34" charset="0"/>
                <a:cs typeface="Arial" pitchFamily="34" charset="0"/>
              </a:rPr>
              <a:t>uhalten, einen Text aus persönlichen</a:t>
            </a:r>
          </a:p>
          <a:p>
            <a:r>
              <a:rPr lang="de-DE" b="1" dirty="0" smtClean="0">
                <a:latin typeface="Arial" pitchFamily="34" charset="0"/>
                <a:cs typeface="Arial" pitchFamily="34" charset="0"/>
              </a:rPr>
              <a:t>Erlebnissen zu formulieren machte den </a:t>
            </a:r>
            <a:r>
              <a:rPr lang="de-DE" b="1" smtClean="0">
                <a:latin typeface="Arial" pitchFamily="34" charset="0"/>
                <a:cs typeface="Arial" pitchFamily="34" charset="0"/>
              </a:rPr>
              <a:t>Riesen richtig Spaß </a:t>
            </a:r>
            <a:r>
              <a:rPr lang="de-DE" b="1" dirty="0" smtClean="0">
                <a:latin typeface="Arial" pitchFamily="34" charset="0"/>
                <a:cs typeface="Arial" pitchFamily="34" charset="0"/>
              </a:rPr>
              <a:t>und bildet </a:t>
            </a:r>
            <a:r>
              <a:rPr lang="de-DE" b="1" smtClean="0">
                <a:latin typeface="Arial" pitchFamily="34" charset="0"/>
                <a:cs typeface="Arial" pitchFamily="34" charset="0"/>
              </a:rPr>
              <a:t>„Literaturkompetenz</a:t>
            </a:r>
            <a:r>
              <a:rPr lang="de-DE" b="1" dirty="0" smtClean="0">
                <a:latin typeface="Arial" pitchFamily="34" charset="0"/>
                <a:cs typeface="Arial" pitchFamily="34" charset="0"/>
              </a:rPr>
              <a:t>“ weiter aus.</a:t>
            </a:r>
          </a:p>
          <a:p>
            <a:endParaRPr lang="de-D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Bildschirmpräsentation (4:3)</PresentationFormat>
  <Paragraphs>48</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Larissa-Design</vt:lpstr>
      <vt:lpstr>„Ausflug zum Herzmuseum“ Wochenrückblick vom 29.05. bis 02.06.2017</vt:lpstr>
      <vt:lpstr>Folie 2</vt:lpstr>
      <vt:lpstr>Folie 3</vt:lpstr>
      <vt:lpstr>Folie 4</vt:lpstr>
      <vt:lpstr>Folie 5</vt:lpstr>
      <vt:lpstr>Folie 6</vt:lpstr>
      <vt:lpstr>Folie 7</vt:lpstr>
      <vt:lpstr>Folie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„Ausflug zum Herzmuseum“ Wochenrückblick vom 29.05. bis 02.06.2017</dc:title>
  <dc:creator>Leit</dc:creator>
  <cp:lastModifiedBy>Leit</cp:lastModifiedBy>
  <cp:revision>46</cp:revision>
  <dcterms:created xsi:type="dcterms:W3CDTF">2017-06-06T08:40:05Z</dcterms:created>
  <dcterms:modified xsi:type="dcterms:W3CDTF">2017-06-07T09:37:10Z</dcterms:modified>
</cp:coreProperties>
</file>